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4"/>
  </p:notesMasterIdLst>
  <p:handoutMasterIdLst>
    <p:handoutMasterId r:id="rId25"/>
  </p:handoutMasterIdLst>
  <p:sldIdLst>
    <p:sldId id="289" r:id="rId3"/>
    <p:sldId id="290" r:id="rId4"/>
    <p:sldId id="320" r:id="rId5"/>
    <p:sldId id="321" r:id="rId6"/>
    <p:sldId id="286" r:id="rId7"/>
    <p:sldId id="322" r:id="rId8"/>
    <p:sldId id="323" r:id="rId9"/>
    <p:sldId id="324" r:id="rId10"/>
    <p:sldId id="284" r:id="rId11"/>
    <p:sldId id="306" r:id="rId12"/>
    <p:sldId id="307" r:id="rId13"/>
    <p:sldId id="308" r:id="rId14"/>
    <p:sldId id="309" r:id="rId15"/>
    <p:sldId id="310" r:id="rId16"/>
    <p:sldId id="285" r:id="rId17"/>
    <p:sldId id="293" r:id="rId18"/>
    <p:sldId id="325" r:id="rId19"/>
    <p:sldId id="326" r:id="rId20"/>
    <p:sldId id="283" r:id="rId21"/>
    <p:sldId id="328" r:id="rId22"/>
    <p:sldId id="299" r:id="rId23"/>
  </p:sldIdLst>
  <p:sldSz cx="12192000" cy="6858000"/>
  <p:notesSz cx="6858000" cy="9144000"/>
  <p:embeddedFontLst>
    <p:embeddedFont>
      <p:font typeface="黑体" panose="02010609060101010101" pitchFamily="49" charset="-122"/>
      <p:regular r:id="rId26"/>
    </p:embeddedFont>
    <p:embeddedFont>
      <p:font typeface="华文隶书" panose="02010800040101010101" pitchFamily="2" charset="-122"/>
      <p:regular r:id="rId27"/>
    </p:embeddedFont>
    <p:embeddedFont>
      <p:font typeface="Berlin Sans FB Demi" panose="020E0802020502020306" pitchFamily="34" charset="0"/>
      <p:bold r:id="rId28"/>
    </p:embeddedFon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Tw Cen MT Condensed Extra Bold" panose="020B0803020202020204" pitchFamily="34" charset="0"/>
      <p:regular r:id="rId34"/>
    </p:embeddedFon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方正宋刻本秀楷简体" panose="02000000000000000000" pitchFamily="2" charset="-122"/>
      <p:regular r:id="rId38"/>
    </p:embeddedFont>
    <p:embeddedFont>
      <p:font typeface="仿宋" panose="02010609060101010101" pitchFamily="49" charset="-122"/>
      <p:regular r:id="rId39"/>
    </p:embeddedFont>
    <p:embeddedFont>
      <p:font typeface="华文新魏" panose="02010800040101010101" pitchFamily="2" charset="-122"/>
      <p:regular r:id="rId40"/>
    </p:embeddedFont>
    <p:embeddedFont>
      <p:font typeface="华文中宋" panose="02010600040101010101" pitchFamily="2" charset="-122"/>
      <p:regular r:id="rId41"/>
    </p:embeddedFont>
    <p:embeddedFont>
      <p:font typeface="微软雅黑" panose="020B0503020204020204" pitchFamily="34" charset="-122"/>
      <p:regular r:id="rId42"/>
      <p:bold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5E5E5"/>
    <a:srgbClr val="666666"/>
    <a:srgbClr val="CECECE"/>
    <a:srgbClr val="FFFFFF"/>
    <a:srgbClr val="CACACA"/>
    <a:srgbClr val="7F7F7F"/>
    <a:srgbClr val="D9D9D9"/>
    <a:srgbClr val="FDFD03"/>
    <a:srgbClr val="007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41" d="100"/>
          <a:sy n="41" d="100"/>
        </p:scale>
        <p:origin x="60" y="564"/>
      </p:cViewPr>
      <p:guideLst>
        <p:guide orient="horz" pos="2160"/>
        <p:guide pos="3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oleObject" Target="file:///D:\_ZJU\SRTP\&#32467;&#39064;\&#35745;&#31639;&#26426;&#27169;&#25311;&#20195;&#30721;\&#23450;cal_dis&#20989;&#25968;.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latin typeface="黑体" panose="02010609060101010101" pitchFamily="49" charset="-122"/>
                <a:ea typeface="黑体" panose="02010609060101010101" pitchFamily="49" charset="-122"/>
              </a:rPr>
              <a:t>生成骑行判断参数</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1"/>
            <c:dispEq val="1"/>
            <c:trendlineLbl>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ltLang="zh-CN" baseline="0">
                        <a:latin typeface="黑体" panose="02010609060101010101" pitchFamily="49" charset="-122"/>
                        <a:ea typeface="黑体" panose="02010609060101010101" pitchFamily="49" charset="-122"/>
                      </a:rPr>
                      <a:t>C = 14.545k</a:t>
                    </a:r>
                    <a:r>
                      <a:rPr lang="en-US" altLang="zh-CN" baseline="30000">
                        <a:latin typeface="黑体" panose="02010609060101010101" pitchFamily="49" charset="-122"/>
                        <a:ea typeface="黑体" panose="02010609060101010101" pitchFamily="49" charset="-122"/>
                      </a:rPr>
                      <a:t>2</a:t>
                    </a:r>
                    <a:r>
                      <a:rPr lang="en-US" altLang="zh-CN" baseline="0">
                        <a:latin typeface="黑体" panose="02010609060101010101" pitchFamily="49" charset="-122"/>
                        <a:ea typeface="黑体" panose="02010609060101010101" pitchFamily="49" charset="-122"/>
                      </a:rPr>
                      <a:t> - 19.055k + 17.6</a:t>
                    </a:r>
                    <a:br>
                      <a:rPr lang="en-US" altLang="zh-CN" baseline="0">
                        <a:latin typeface="黑体" panose="02010609060101010101" pitchFamily="49" charset="-122"/>
                        <a:ea typeface="黑体" panose="02010609060101010101" pitchFamily="49" charset="-122"/>
                      </a:rPr>
                    </a:br>
                    <a:r>
                      <a:rPr lang="en-US" altLang="zh-CN" baseline="0">
                        <a:latin typeface="黑体" panose="02010609060101010101" pitchFamily="49" charset="-122"/>
                        <a:ea typeface="黑体" panose="02010609060101010101" pitchFamily="49" charset="-122"/>
                      </a:rPr>
                      <a:t>R² = 0.9933</a:t>
                    </a:r>
                    <a:endParaRPr lang="en-US" altLang="zh-CN">
                      <a:latin typeface="黑体" panose="02010609060101010101" pitchFamily="49" charset="-122"/>
                      <a:ea typeface="黑体" panose="02010609060101010101" pitchFamily="49" charset="-122"/>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trendlineLbl>
          </c:trendline>
          <c:xVal>
            <c:numRef>
              <c:f>[定cal_dis函数.xlsx]Sheet1!$A$1:$A$4</c:f>
              <c:numCache>
                <c:formatCode>General</c:formatCode>
                <c:ptCount val="4"/>
                <c:pt idx="0">
                  <c:v>0.5</c:v>
                </c:pt>
                <c:pt idx="1">
                  <c:v>1.5</c:v>
                </c:pt>
                <c:pt idx="2">
                  <c:v>2</c:v>
                </c:pt>
                <c:pt idx="3">
                  <c:v>2.5</c:v>
                </c:pt>
              </c:numCache>
            </c:numRef>
          </c:xVal>
          <c:yVal>
            <c:numRef>
              <c:f>[定cal_dis函数.xlsx]Sheet1!$B$1:$B$4</c:f>
              <c:numCache>
                <c:formatCode>General</c:formatCode>
                <c:ptCount val="4"/>
                <c:pt idx="0">
                  <c:v>12</c:v>
                </c:pt>
                <c:pt idx="1">
                  <c:v>20</c:v>
                </c:pt>
                <c:pt idx="2">
                  <c:v>40</c:v>
                </c:pt>
                <c:pt idx="3">
                  <c:v>60</c:v>
                </c:pt>
              </c:numCache>
            </c:numRef>
          </c:yVal>
          <c:smooth val="1"/>
          <c:extLst>
            <c:ext xmlns:c16="http://schemas.microsoft.com/office/drawing/2014/chart" uri="{C3380CC4-5D6E-409C-BE32-E72D297353CC}">
              <c16:uniqueId val="{00000001-AEED-4B4E-A1CC-D0A019D88415}"/>
            </c:ext>
          </c:extLst>
        </c:ser>
        <c:dLbls>
          <c:showLegendKey val="0"/>
          <c:showVal val="0"/>
          <c:showCatName val="0"/>
          <c:showSerName val="0"/>
          <c:showPercent val="0"/>
          <c:showBubbleSize val="0"/>
        </c:dLbls>
        <c:axId val="687083136"/>
        <c:axId val="687277872"/>
      </c:scatterChart>
      <c:valAx>
        <c:axId val="6870831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latin typeface="黑体" panose="02010609060101010101" pitchFamily="49" charset="-122"/>
                    <a:ea typeface="黑体" panose="02010609060101010101" pitchFamily="49" charset="-122"/>
                  </a:rPr>
                  <a:t>租车费 </a:t>
                </a:r>
                <a:r>
                  <a:rPr lang="en-US" altLang="zh-CN">
                    <a:latin typeface="黑体" panose="02010609060101010101" pitchFamily="49" charset="-122"/>
                    <a:ea typeface="黑体" panose="02010609060101010101" pitchFamily="49" charset="-122"/>
                  </a:rPr>
                  <a:t>k /(</a:t>
                </a:r>
                <a:r>
                  <a:rPr lang="zh-CN" altLang="en-US">
                    <a:latin typeface="黑体" panose="02010609060101010101" pitchFamily="49" charset="-122"/>
                    <a:ea typeface="黑体" panose="02010609060101010101" pitchFamily="49" charset="-122"/>
                  </a:rPr>
                  <a:t>元</a:t>
                </a:r>
                <a:r>
                  <a:rPr lang="en-US" altLang="zh-CN">
                    <a:latin typeface="黑体" panose="02010609060101010101" pitchFamily="49" charset="-122"/>
                    <a:ea typeface="黑体" panose="02010609060101010101" pitchFamily="49" charset="-122"/>
                  </a:rPr>
                  <a:t>/15</a:t>
                </a:r>
                <a:r>
                  <a:rPr lang="zh-CN" altLang="en-US">
                    <a:latin typeface="黑体" panose="02010609060101010101" pitchFamily="49" charset="-122"/>
                    <a:ea typeface="黑体" panose="02010609060101010101" pitchFamily="49" charset="-122"/>
                  </a:rPr>
                  <a:t>分钟</a:t>
                </a:r>
                <a:r>
                  <a:rPr lang="en-US" altLang="zh-CN">
                    <a:latin typeface="黑体" panose="02010609060101010101" pitchFamily="49" charset="-122"/>
                    <a:ea typeface="黑体" panose="02010609060101010101" pitchFamily="49" charset="-122"/>
                  </a:rPr>
                  <a:t>)</a:t>
                </a:r>
                <a:endParaRPr lang="zh-CN" altLang="en-US">
                  <a:latin typeface="黑体" panose="02010609060101010101" pitchFamily="49" charset="-122"/>
                  <a:ea typeface="黑体" panose="02010609060101010101" pitchFamily="49" charset="-122"/>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87277872"/>
        <c:crosses val="autoZero"/>
        <c:crossBetween val="midCat"/>
      </c:valAx>
      <c:valAx>
        <c:axId val="687277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latin typeface="黑体" panose="02010609060101010101" pitchFamily="49" charset="-122"/>
                    <a:ea typeface="黑体" panose="02010609060101010101" pitchFamily="49" charset="-122"/>
                  </a:rPr>
                  <a:t>愿意骑车的最小距离 </a:t>
                </a:r>
                <a:r>
                  <a:rPr lang="en-US" altLang="zh-CN">
                    <a:latin typeface="黑体" panose="02010609060101010101" pitchFamily="49" charset="-122"/>
                    <a:ea typeface="黑体" panose="02010609060101010101" pitchFamily="49" charset="-122"/>
                  </a:rPr>
                  <a:t>C</a:t>
                </a:r>
                <a:r>
                  <a:rPr lang="en-US" altLang="zh-CN" baseline="0">
                    <a:latin typeface="黑体" panose="02010609060101010101" pitchFamily="49" charset="-122"/>
                    <a:ea typeface="黑体" panose="02010609060101010101" pitchFamily="49" charset="-122"/>
                  </a:rPr>
                  <a:t> /(</a:t>
                </a:r>
                <a:r>
                  <a:rPr lang="zh-CN" altLang="en-US" baseline="0">
                    <a:latin typeface="黑体" panose="02010609060101010101" pitchFamily="49" charset="-122"/>
                    <a:ea typeface="黑体" panose="02010609060101010101" pitchFamily="49" charset="-122"/>
                  </a:rPr>
                  <a:t>单元格</a:t>
                </a:r>
                <a:r>
                  <a:rPr lang="en-US" altLang="zh-CN" baseline="0"/>
                  <a:t>)</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870831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200" dirty="0">
                <a:latin typeface="黑体" panose="02010609060101010101" pitchFamily="49" charset="-122"/>
                <a:ea typeface="黑体" panose="02010609060101010101" pitchFamily="49" charset="-122"/>
              </a:rPr>
              <a:t>正态分布的标准差</a:t>
            </a:r>
            <a:r>
              <a:rPr lang="en-US" altLang="zh-CN" sz="1200" dirty="0">
                <a:latin typeface="黑体" panose="02010609060101010101" pitchFamily="49" charset="-122"/>
                <a:ea typeface="黑体" panose="02010609060101010101" pitchFamily="49" charset="-122"/>
              </a:rPr>
              <a:t>sigma</a:t>
            </a:r>
            <a:r>
              <a:rPr lang="zh-CN" altLang="en-US" sz="1200" dirty="0">
                <a:latin typeface="黑体" panose="02010609060101010101" pitchFamily="49" charset="-122"/>
                <a:ea typeface="黑体" panose="02010609060101010101" pitchFamily="49" charset="-122"/>
              </a:rPr>
              <a:t>对单车使用率</a:t>
            </a:r>
            <a:r>
              <a:rPr lang="en-US" altLang="zh-CN" sz="1200" dirty="0">
                <a:latin typeface="黑体" panose="02010609060101010101" pitchFamily="49" charset="-122"/>
                <a:ea typeface="黑体" panose="02010609060101010101" pitchFamily="49" charset="-122"/>
              </a:rPr>
              <a:t>prop</a:t>
            </a:r>
            <a:r>
              <a:rPr lang="zh-CN" altLang="en-US" sz="1200" dirty="0">
                <a:latin typeface="黑体" panose="02010609060101010101" pitchFamily="49" charset="-122"/>
                <a:ea typeface="黑体" panose="02010609060101010101" pitchFamily="49" charset="-122"/>
              </a:rPr>
              <a:t>的影响</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7505659448818879E-2"/>
          <c:y val="0.19789743211814687"/>
          <c:w val="0.86811934055118112"/>
          <c:h val="0.56029255379100695"/>
        </c:manualLayout>
      </c:layout>
      <c:barChart>
        <c:barDir val="col"/>
        <c:grouping val="clustered"/>
        <c:varyColors val="0"/>
        <c:ser>
          <c:idx val="0"/>
          <c:order val="0"/>
          <c:tx>
            <c:strRef>
              <c:f>Sheet1!$B$1</c:f>
              <c:strCache>
                <c:ptCount val="1"/>
                <c:pt idx="0">
                  <c:v>阶梯型</c:v>
                </c:pt>
              </c:strCache>
            </c:strRef>
          </c:tx>
          <c:spPr>
            <a:solidFill>
              <a:schemeClr val="accent4">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1/2 alpha</c:v>
                </c:pt>
                <c:pt idx="1">
                  <c:v>3/5 alpha</c:v>
                </c:pt>
                <c:pt idx="2">
                  <c:v>2/3 alpha</c:v>
                </c:pt>
              </c:strCache>
            </c:strRef>
          </c:cat>
          <c:val>
            <c:numRef>
              <c:f>Sheet1!$B$2:$B$4</c:f>
              <c:numCache>
                <c:formatCode>General</c:formatCode>
                <c:ptCount val="3"/>
                <c:pt idx="0">
                  <c:v>0.85</c:v>
                </c:pt>
                <c:pt idx="1">
                  <c:v>0.81</c:v>
                </c:pt>
                <c:pt idx="2">
                  <c:v>0.75</c:v>
                </c:pt>
              </c:numCache>
            </c:numRef>
          </c:val>
          <c:extLst>
            <c:ext xmlns:c16="http://schemas.microsoft.com/office/drawing/2014/chart" uri="{C3380CC4-5D6E-409C-BE32-E72D297353CC}">
              <c16:uniqueId val="{00000000-5AF0-4EF0-A380-EC87ECE2441C}"/>
            </c:ext>
          </c:extLst>
        </c:ser>
        <c:ser>
          <c:idx val="1"/>
          <c:order val="1"/>
          <c:tx>
            <c:strRef>
              <c:f>Sheet1!$C$1</c:f>
              <c:strCache>
                <c:ptCount val="1"/>
                <c:pt idx="0">
                  <c:v>统一型</c:v>
                </c:pt>
              </c:strCache>
            </c:strRef>
          </c:tx>
          <c:spPr>
            <a:solidFill>
              <a:schemeClr val="accent4">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1/2 alpha</c:v>
                </c:pt>
                <c:pt idx="1">
                  <c:v>3/5 alpha</c:v>
                </c:pt>
                <c:pt idx="2">
                  <c:v>2/3 alpha</c:v>
                </c:pt>
              </c:strCache>
            </c:strRef>
          </c:cat>
          <c:val>
            <c:numRef>
              <c:f>Sheet1!$C$2:$C$4</c:f>
              <c:numCache>
                <c:formatCode>General</c:formatCode>
                <c:ptCount val="3"/>
                <c:pt idx="0">
                  <c:v>0.8</c:v>
                </c:pt>
                <c:pt idx="1">
                  <c:v>0.77</c:v>
                </c:pt>
                <c:pt idx="2">
                  <c:v>0.75</c:v>
                </c:pt>
              </c:numCache>
            </c:numRef>
          </c:val>
          <c:extLst>
            <c:ext xmlns:c16="http://schemas.microsoft.com/office/drawing/2014/chart" uri="{C3380CC4-5D6E-409C-BE32-E72D297353CC}">
              <c16:uniqueId val="{00000001-5AF0-4EF0-A380-EC87ECE2441C}"/>
            </c:ext>
          </c:extLst>
        </c:ser>
        <c:dLbls>
          <c:dLblPos val="outEnd"/>
          <c:showLegendKey val="0"/>
          <c:showVal val="1"/>
          <c:showCatName val="0"/>
          <c:showSerName val="0"/>
          <c:showPercent val="0"/>
          <c:showBubbleSize val="0"/>
        </c:dLbls>
        <c:gapWidth val="219"/>
        <c:overlap val="-27"/>
        <c:axId val="365578287"/>
        <c:axId val="1846474895"/>
      </c:barChart>
      <c:catAx>
        <c:axId val="36557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46474895"/>
        <c:crosses val="autoZero"/>
        <c:auto val="1"/>
        <c:lblAlgn val="ctr"/>
        <c:lblOffset val="100"/>
        <c:noMultiLvlLbl val="0"/>
      </c:catAx>
      <c:valAx>
        <c:axId val="1846474895"/>
        <c:scaling>
          <c:orientation val="minMax"/>
          <c:max val="0.8600000000000001"/>
          <c:min val="0.7000000000000000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55782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sz="1200" dirty="0">
                <a:latin typeface="黑体" panose="02010609060101010101" pitchFamily="49" charset="-122"/>
                <a:ea typeface="黑体" panose="02010609060101010101" pitchFamily="49" charset="-122"/>
              </a:rPr>
              <a:t>p/m/f</a:t>
            </a:r>
            <a:r>
              <a:rPr lang="zh-CN" altLang="en-US" sz="1200" dirty="0">
                <a:latin typeface="黑体" panose="02010609060101010101" pitchFamily="49" charset="-122"/>
                <a:ea typeface="黑体" panose="02010609060101010101" pitchFamily="49" charset="-122"/>
              </a:rPr>
              <a:t>区单车投放量对单车使用率</a:t>
            </a:r>
            <a:r>
              <a:rPr lang="en-US" altLang="zh-CN" sz="1200" dirty="0">
                <a:latin typeface="黑体" panose="02010609060101010101" pitchFamily="49" charset="-122"/>
                <a:ea typeface="黑体" panose="02010609060101010101" pitchFamily="49" charset="-122"/>
              </a:rPr>
              <a:t>prop</a:t>
            </a:r>
            <a:r>
              <a:rPr lang="zh-CN" altLang="en-US" sz="1200" dirty="0">
                <a:latin typeface="黑体" panose="02010609060101010101" pitchFamily="49" charset="-122"/>
                <a:ea typeface="黑体" panose="02010609060101010101" pitchFamily="49" charset="-122"/>
              </a:rPr>
              <a:t>的影响</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9.7505659448818879E-2"/>
          <c:y val="0.19789743211814687"/>
          <c:w val="0.86811934055118112"/>
          <c:h val="0.57033752282363293"/>
        </c:manualLayout>
      </c:layout>
      <c:barChart>
        <c:barDir val="col"/>
        <c:grouping val="clustered"/>
        <c:varyColors val="0"/>
        <c:ser>
          <c:idx val="0"/>
          <c:order val="0"/>
          <c:tx>
            <c:strRef>
              <c:f>Sheet1!$B$1</c:f>
              <c:strCache>
                <c:ptCount val="1"/>
                <c:pt idx="0">
                  <c:v>阶梯型</c:v>
                </c:pt>
              </c:strCache>
            </c:strRef>
          </c:tx>
          <c:spPr>
            <a:solidFill>
              <a:schemeClr val="accent4">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1/0/0</c:v>
                </c:pt>
                <c:pt idx="1">
                  <c:v>2/0/0</c:v>
                </c:pt>
                <c:pt idx="2">
                  <c:v>1/1/0</c:v>
                </c:pt>
              </c:strCache>
            </c:strRef>
          </c:cat>
          <c:val>
            <c:numRef>
              <c:f>Sheet1!$B$2:$B$4</c:f>
              <c:numCache>
                <c:formatCode>General</c:formatCode>
                <c:ptCount val="3"/>
                <c:pt idx="0">
                  <c:v>0.81</c:v>
                </c:pt>
                <c:pt idx="1">
                  <c:v>0.82</c:v>
                </c:pt>
                <c:pt idx="2">
                  <c:v>0.86</c:v>
                </c:pt>
              </c:numCache>
            </c:numRef>
          </c:val>
          <c:extLst>
            <c:ext xmlns:c16="http://schemas.microsoft.com/office/drawing/2014/chart" uri="{C3380CC4-5D6E-409C-BE32-E72D297353CC}">
              <c16:uniqueId val="{00000000-3AB1-4720-92AD-A6ECA3922136}"/>
            </c:ext>
          </c:extLst>
        </c:ser>
        <c:ser>
          <c:idx val="1"/>
          <c:order val="1"/>
          <c:tx>
            <c:strRef>
              <c:f>Sheet1!$C$1</c:f>
              <c:strCache>
                <c:ptCount val="1"/>
                <c:pt idx="0">
                  <c:v>统一型</c:v>
                </c:pt>
              </c:strCache>
            </c:strRef>
          </c:tx>
          <c:spPr>
            <a:solidFill>
              <a:schemeClr val="accent4">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1/0/0</c:v>
                </c:pt>
                <c:pt idx="1">
                  <c:v>2/0/0</c:v>
                </c:pt>
                <c:pt idx="2">
                  <c:v>1/1/0</c:v>
                </c:pt>
              </c:strCache>
            </c:strRef>
          </c:cat>
          <c:val>
            <c:numRef>
              <c:f>Sheet1!$C$2:$C$4</c:f>
              <c:numCache>
                <c:formatCode>General</c:formatCode>
                <c:ptCount val="3"/>
                <c:pt idx="0">
                  <c:v>0.77</c:v>
                </c:pt>
                <c:pt idx="1">
                  <c:v>0.81</c:v>
                </c:pt>
                <c:pt idx="2">
                  <c:v>0.82</c:v>
                </c:pt>
              </c:numCache>
            </c:numRef>
          </c:val>
          <c:extLst>
            <c:ext xmlns:c16="http://schemas.microsoft.com/office/drawing/2014/chart" uri="{C3380CC4-5D6E-409C-BE32-E72D297353CC}">
              <c16:uniqueId val="{00000001-3AB1-4720-92AD-A6ECA3922136}"/>
            </c:ext>
          </c:extLst>
        </c:ser>
        <c:dLbls>
          <c:dLblPos val="outEnd"/>
          <c:showLegendKey val="0"/>
          <c:showVal val="1"/>
          <c:showCatName val="0"/>
          <c:showSerName val="0"/>
          <c:showPercent val="0"/>
          <c:showBubbleSize val="0"/>
        </c:dLbls>
        <c:gapWidth val="219"/>
        <c:overlap val="-27"/>
        <c:axId val="365578287"/>
        <c:axId val="1846474895"/>
      </c:barChart>
      <c:catAx>
        <c:axId val="36557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46474895"/>
        <c:crosses val="autoZero"/>
        <c:auto val="1"/>
        <c:lblAlgn val="ctr"/>
        <c:lblOffset val="100"/>
        <c:noMultiLvlLbl val="0"/>
      </c:catAx>
      <c:valAx>
        <c:axId val="1846474895"/>
        <c:scaling>
          <c:orientation val="minMax"/>
          <c:max val="0.8600000000000001"/>
          <c:min val="0.7000000000000000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55782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200" dirty="0">
                <a:latin typeface="黑体" panose="02010609060101010101" pitchFamily="49" charset="-122"/>
                <a:ea typeface="黑体" panose="02010609060101010101" pitchFamily="49" charset="-122"/>
              </a:rPr>
              <a:t>租车费</a:t>
            </a:r>
            <a:r>
              <a:rPr lang="en-US" altLang="zh-CN" sz="1200" dirty="0">
                <a:latin typeface="黑体" panose="02010609060101010101" pitchFamily="49" charset="-122"/>
                <a:ea typeface="黑体" panose="02010609060101010101" pitchFamily="49" charset="-122"/>
              </a:rPr>
              <a:t>k1/k2/k3/k4</a:t>
            </a:r>
            <a:r>
              <a:rPr lang="zh-CN" altLang="en-US" sz="1200" dirty="0">
                <a:latin typeface="黑体" panose="02010609060101010101" pitchFamily="49" charset="-122"/>
                <a:ea typeface="黑体" panose="02010609060101010101" pitchFamily="49" charset="-122"/>
              </a:rPr>
              <a:t>对单车使用率</a:t>
            </a:r>
            <a:r>
              <a:rPr lang="en-US" altLang="zh-CN" sz="1200" dirty="0">
                <a:latin typeface="黑体" panose="02010609060101010101" pitchFamily="49" charset="-122"/>
                <a:ea typeface="黑体" panose="02010609060101010101" pitchFamily="49" charset="-122"/>
              </a:rPr>
              <a:t>prop</a:t>
            </a:r>
            <a:r>
              <a:rPr lang="zh-CN" altLang="en-US" sz="1200" dirty="0">
                <a:latin typeface="黑体" panose="02010609060101010101" pitchFamily="49" charset="-122"/>
                <a:ea typeface="黑体" panose="02010609060101010101" pitchFamily="49" charset="-122"/>
              </a:rPr>
              <a:t>的影响</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2375625320754174"/>
          <c:y val="0.19789743211814687"/>
          <c:w val="0.8741459545404402"/>
          <c:h val="0.5402026157257549"/>
        </c:manualLayout>
      </c:layout>
      <c:barChart>
        <c:barDir val="col"/>
        <c:grouping val="clustered"/>
        <c:varyColors val="0"/>
        <c:ser>
          <c:idx val="0"/>
          <c:order val="0"/>
          <c:tx>
            <c:strRef>
              <c:f>Sheet1!$B$1</c:f>
              <c:strCache>
                <c:ptCount val="1"/>
                <c:pt idx="0">
                  <c:v>阶梯型</c:v>
                </c:pt>
              </c:strCache>
            </c:strRef>
          </c:tx>
          <c:spPr>
            <a:solidFill>
              <a:schemeClr val="accent4">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0.5/2.0
/2.5/1.5</c:v>
                </c:pt>
                <c:pt idx="1">
                  <c:v>1.0/2.0
/2.5/1.5</c:v>
                </c:pt>
                <c:pt idx="2">
                  <c:v>0.5/1.5
/2.5/1.5</c:v>
                </c:pt>
                <c:pt idx="3">
                  <c:v>0.5/1.5
3.0/1.5</c:v>
                </c:pt>
                <c:pt idx="4">
                  <c:v>0.5/1.5
3.5/1.5</c:v>
                </c:pt>
              </c:strCache>
            </c:strRef>
          </c:cat>
          <c:val>
            <c:numRef>
              <c:f>Sheet1!$B$2:$B$6</c:f>
              <c:numCache>
                <c:formatCode>General</c:formatCode>
                <c:ptCount val="5"/>
                <c:pt idx="0">
                  <c:v>0.81</c:v>
                </c:pt>
                <c:pt idx="1">
                  <c:v>0.8</c:v>
                </c:pt>
                <c:pt idx="2">
                  <c:v>0.82</c:v>
                </c:pt>
                <c:pt idx="3">
                  <c:v>0.83</c:v>
                </c:pt>
                <c:pt idx="4">
                  <c:v>0.81</c:v>
                </c:pt>
              </c:numCache>
            </c:numRef>
          </c:val>
          <c:extLst>
            <c:ext xmlns:c16="http://schemas.microsoft.com/office/drawing/2014/chart" uri="{C3380CC4-5D6E-409C-BE32-E72D297353CC}">
              <c16:uniqueId val="{00000000-101D-4C85-83A6-B9A123BA02FD}"/>
            </c:ext>
          </c:extLst>
        </c:ser>
        <c:ser>
          <c:idx val="1"/>
          <c:order val="1"/>
          <c:tx>
            <c:strRef>
              <c:f>Sheet1!$C$1</c:f>
              <c:strCache>
                <c:ptCount val="1"/>
                <c:pt idx="0">
                  <c:v>统一型</c:v>
                </c:pt>
              </c:strCache>
            </c:strRef>
          </c:tx>
          <c:spPr>
            <a:solidFill>
              <a:schemeClr val="accent4">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0.5/2.0
/2.5/1.5</c:v>
                </c:pt>
                <c:pt idx="1">
                  <c:v>1.0/2.0
/2.5/1.5</c:v>
                </c:pt>
                <c:pt idx="2">
                  <c:v>0.5/1.5
/2.5/1.5</c:v>
                </c:pt>
                <c:pt idx="3">
                  <c:v>0.5/1.5
3.0/1.5</c:v>
                </c:pt>
                <c:pt idx="4">
                  <c:v>0.5/1.5
3.5/1.5</c:v>
                </c:pt>
              </c:strCache>
            </c:strRef>
          </c:cat>
          <c:val>
            <c:numRef>
              <c:f>Sheet1!$C$2:$C$6</c:f>
              <c:numCache>
                <c:formatCode>General</c:formatCode>
                <c:ptCount val="5"/>
                <c:pt idx="0">
                  <c:v>0.78</c:v>
                </c:pt>
                <c:pt idx="1">
                  <c:v>0.77</c:v>
                </c:pt>
                <c:pt idx="2">
                  <c:v>0.77</c:v>
                </c:pt>
                <c:pt idx="3">
                  <c:v>0.78</c:v>
                </c:pt>
                <c:pt idx="4">
                  <c:v>0.78</c:v>
                </c:pt>
              </c:numCache>
            </c:numRef>
          </c:val>
          <c:extLst>
            <c:ext xmlns:c16="http://schemas.microsoft.com/office/drawing/2014/chart" uri="{C3380CC4-5D6E-409C-BE32-E72D297353CC}">
              <c16:uniqueId val="{00000001-101D-4C85-83A6-B9A123BA02FD}"/>
            </c:ext>
          </c:extLst>
        </c:ser>
        <c:dLbls>
          <c:dLblPos val="outEnd"/>
          <c:showLegendKey val="0"/>
          <c:showVal val="1"/>
          <c:showCatName val="0"/>
          <c:showSerName val="0"/>
          <c:showPercent val="0"/>
          <c:showBubbleSize val="0"/>
        </c:dLbls>
        <c:gapWidth val="219"/>
        <c:overlap val="-27"/>
        <c:axId val="365578287"/>
        <c:axId val="1846474895"/>
      </c:barChart>
      <c:catAx>
        <c:axId val="36557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46474895"/>
        <c:crosses val="autoZero"/>
        <c:auto val="1"/>
        <c:lblAlgn val="ctr"/>
        <c:lblOffset val="100"/>
        <c:noMultiLvlLbl val="0"/>
      </c:catAx>
      <c:valAx>
        <c:axId val="1846474895"/>
        <c:scaling>
          <c:orientation val="minMax"/>
          <c:max val="0.8600000000000001"/>
          <c:min val="0.7000000000000000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65578287"/>
        <c:crosses val="autoZero"/>
        <c:crossBetween val="between"/>
      </c:valAx>
      <c:spPr>
        <a:noFill/>
        <a:ln>
          <a:noFill/>
        </a:ln>
        <a:effectLst/>
      </c:spPr>
    </c:plotArea>
    <c:legend>
      <c:legendPos val="b"/>
      <c:layout>
        <c:manualLayout>
          <c:xMode val="edge"/>
          <c:yMode val="edge"/>
          <c:x val="0.2884797091509067"/>
          <c:y val="0.90786074192774024"/>
          <c:w val="0.43065474620251037"/>
          <c:h val="9.213925807225971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963F36-7CBD-47A2-A815-9EFB3E1138FD}" type="doc">
      <dgm:prSet loTypeId="urn:microsoft.com/office/officeart/2008/layout/HorizontalMultiLevelHierarchy" loCatId="hierarchy" qsTypeId="urn:microsoft.com/office/officeart/2005/8/quickstyle/simple2" qsCatId="simple" csTypeId="urn:microsoft.com/office/officeart/2005/8/colors/accent4_5" csCatId="accent4" phldr="1"/>
      <dgm:spPr/>
      <dgm:t>
        <a:bodyPr/>
        <a:lstStyle/>
        <a:p>
          <a:endParaRPr lang="zh-CN" altLang="en-US"/>
        </a:p>
      </dgm:t>
    </dgm:pt>
    <dgm:pt modelId="{09F7C3B1-2745-4D3D-8293-D52DD58A3C83}">
      <dgm:prSet phldrT="[文本]"/>
      <dgm:spPr/>
      <dgm:t>
        <a:bodyPr/>
        <a:lstStyle/>
        <a:p>
          <a:r>
            <a:rPr lang="zh-CN" altLang="en-US" dirty="0"/>
            <a:t>企业利润</a:t>
          </a:r>
        </a:p>
      </dgm:t>
    </dgm:pt>
    <dgm:pt modelId="{9FAAC6D2-0F0A-445A-8D08-5031D24F6036}" type="parTrans" cxnId="{501174E9-7E50-4712-90DA-E8CD103B5597}">
      <dgm:prSet/>
      <dgm:spPr/>
      <dgm:t>
        <a:bodyPr/>
        <a:lstStyle/>
        <a:p>
          <a:endParaRPr lang="zh-CN" altLang="en-US"/>
        </a:p>
      </dgm:t>
    </dgm:pt>
    <dgm:pt modelId="{8C8FAA95-149C-4500-9E10-33DD0FD95277}" type="sibTrans" cxnId="{501174E9-7E50-4712-90DA-E8CD103B5597}">
      <dgm:prSet/>
      <dgm:spPr/>
      <dgm:t>
        <a:bodyPr/>
        <a:lstStyle/>
        <a:p>
          <a:endParaRPr lang="zh-CN" altLang="en-US"/>
        </a:p>
      </dgm:t>
    </dgm:pt>
    <dgm:pt modelId="{40852907-D7C3-4842-896C-0EC0A80D8465}">
      <dgm:prSet phldrT="[文本]"/>
      <dgm:spPr/>
      <dgm:t>
        <a:bodyPr/>
        <a:lstStyle/>
        <a:p>
          <a:r>
            <a:rPr lang="zh-CN" altLang="en-US" dirty="0"/>
            <a:t>骑行收费</a:t>
          </a:r>
        </a:p>
      </dgm:t>
    </dgm:pt>
    <dgm:pt modelId="{A07BEA38-681A-4731-AF92-B47253E0C599}" type="parTrans" cxnId="{723C9315-A54D-4092-B481-54B10D129B14}">
      <dgm:prSet/>
      <dgm:spPr/>
      <dgm:t>
        <a:bodyPr/>
        <a:lstStyle/>
        <a:p>
          <a:endParaRPr lang="zh-CN" altLang="en-US"/>
        </a:p>
      </dgm:t>
    </dgm:pt>
    <dgm:pt modelId="{746B312D-B0C2-4CB6-B056-9358B49D5051}" type="sibTrans" cxnId="{723C9315-A54D-4092-B481-54B10D129B14}">
      <dgm:prSet/>
      <dgm:spPr/>
      <dgm:t>
        <a:bodyPr/>
        <a:lstStyle/>
        <a:p>
          <a:endParaRPr lang="zh-CN" altLang="en-US"/>
        </a:p>
      </dgm:t>
    </dgm:pt>
    <dgm:pt modelId="{318D9A5B-BE5E-4805-9671-67A57FEA6650}">
      <dgm:prSet phldrT="[文本]"/>
      <dgm:spPr/>
      <dgm:t>
        <a:bodyPr/>
        <a:lstStyle/>
        <a:p>
          <a:r>
            <a:rPr lang="zh-CN" altLang="en-US" dirty="0"/>
            <a:t>广告收益</a:t>
          </a:r>
        </a:p>
      </dgm:t>
    </dgm:pt>
    <dgm:pt modelId="{06DD3D93-8DBC-47C9-8461-BE4E23240C0F}" type="parTrans" cxnId="{DE578F1A-B01D-4953-8CD3-4EB59117492B}">
      <dgm:prSet/>
      <dgm:spPr/>
      <dgm:t>
        <a:bodyPr/>
        <a:lstStyle/>
        <a:p>
          <a:endParaRPr lang="zh-CN" altLang="en-US"/>
        </a:p>
      </dgm:t>
    </dgm:pt>
    <dgm:pt modelId="{2F2EC748-C26D-4C30-AC62-57E89F63AFBE}" type="sibTrans" cxnId="{DE578F1A-B01D-4953-8CD3-4EB59117492B}">
      <dgm:prSet/>
      <dgm:spPr/>
      <dgm:t>
        <a:bodyPr/>
        <a:lstStyle/>
        <a:p>
          <a:endParaRPr lang="zh-CN" altLang="en-US"/>
        </a:p>
      </dgm:t>
    </dgm:pt>
    <dgm:pt modelId="{A8D27682-D50A-47CF-B6EF-3719CB3034BC}">
      <dgm:prSet phldrT="[文本]"/>
      <dgm:spPr/>
      <dgm:t>
        <a:bodyPr/>
        <a:lstStyle/>
        <a:p>
          <a:r>
            <a:rPr lang="zh-CN" altLang="en-US" dirty="0"/>
            <a:t>维护成本</a:t>
          </a:r>
        </a:p>
      </dgm:t>
    </dgm:pt>
    <dgm:pt modelId="{97E1B65A-3B7B-4B3A-89C8-A48BFF8C0600}" type="parTrans" cxnId="{2ACC9CA4-0466-462C-B696-1EAD9C7C6AF7}">
      <dgm:prSet/>
      <dgm:spPr/>
      <dgm:t>
        <a:bodyPr/>
        <a:lstStyle/>
        <a:p>
          <a:endParaRPr lang="zh-CN" altLang="en-US"/>
        </a:p>
      </dgm:t>
    </dgm:pt>
    <dgm:pt modelId="{05595677-AC17-417A-937A-02EC3A097CC6}" type="sibTrans" cxnId="{2ACC9CA4-0466-462C-B696-1EAD9C7C6AF7}">
      <dgm:prSet/>
      <dgm:spPr/>
      <dgm:t>
        <a:bodyPr/>
        <a:lstStyle/>
        <a:p>
          <a:endParaRPr lang="zh-CN" altLang="en-US"/>
        </a:p>
      </dgm:t>
    </dgm:pt>
    <dgm:pt modelId="{19C3371D-5231-4757-B170-F46AA25015D6}">
      <dgm:prSet/>
      <dgm:spPr/>
      <dgm:t>
        <a:bodyPr/>
        <a:lstStyle/>
        <a:p>
          <a:r>
            <a:rPr lang="zh-CN" altLang="en-US" dirty="0"/>
            <a:t>租车费*骑行时间</a:t>
          </a:r>
        </a:p>
      </dgm:t>
    </dgm:pt>
    <dgm:pt modelId="{1EDF8B32-D4A4-41BA-AAAE-9030B10A0137}" type="parTrans" cxnId="{8B91C7DA-7BD1-4100-90B1-9B2F51BB8F0F}">
      <dgm:prSet/>
      <dgm:spPr/>
      <dgm:t>
        <a:bodyPr/>
        <a:lstStyle/>
        <a:p>
          <a:endParaRPr lang="zh-CN" altLang="en-US"/>
        </a:p>
      </dgm:t>
    </dgm:pt>
    <dgm:pt modelId="{C56DE1E3-98E7-42B1-8629-778A5BA63BB9}" type="sibTrans" cxnId="{8B91C7DA-7BD1-4100-90B1-9B2F51BB8F0F}">
      <dgm:prSet/>
      <dgm:spPr/>
      <dgm:t>
        <a:bodyPr/>
        <a:lstStyle/>
        <a:p>
          <a:endParaRPr lang="zh-CN" altLang="en-US"/>
        </a:p>
      </dgm:t>
    </dgm:pt>
    <dgm:pt modelId="{EF3548DC-2604-4D23-9923-D8596C4470ED}">
      <dgm:prSet/>
      <dgm:spPr/>
      <dgm:t>
        <a:bodyPr/>
        <a:lstStyle/>
        <a:p>
          <a:r>
            <a:rPr lang="zh-CN" altLang="en-US" dirty="0"/>
            <a:t>正比于单车使用率</a:t>
          </a:r>
        </a:p>
      </dgm:t>
    </dgm:pt>
    <dgm:pt modelId="{B58EECE0-48E3-4CEF-BCAE-5CC1AB3035D3}" type="parTrans" cxnId="{0AFCD350-67FD-4194-BE0F-0F0041804DB2}">
      <dgm:prSet/>
      <dgm:spPr/>
      <dgm:t>
        <a:bodyPr/>
        <a:lstStyle/>
        <a:p>
          <a:endParaRPr lang="zh-CN" altLang="en-US"/>
        </a:p>
      </dgm:t>
    </dgm:pt>
    <dgm:pt modelId="{2D8DE0AF-51C1-4229-B093-F6EC53901B3D}" type="sibTrans" cxnId="{0AFCD350-67FD-4194-BE0F-0F0041804DB2}">
      <dgm:prSet/>
      <dgm:spPr/>
      <dgm:t>
        <a:bodyPr/>
        <a:lstStyle/>
        <a:p>
          <a:endParaRPr lang="zh-CN" altLang="en-US"/>
        </a:p>
      </dgm:t>
    </dgm:pt>
    <dgm:pt modelId="{3D094B5E-366E-4D62-98A3-473D15CB946C}">
      <dgm:prSet/>
      <dgm:spPr/>
      <dgm:t>
        <a:bodyPr/>
        <a:lstStyle/>
        <a:p>
          <a:r>
            <a:rPr lang="zh-CN" altLang="en-US" dirty="0"/>
            <a:t>正比于单车混乱度</a:t>
          </a:r>
        </a:p>
      </dgm:t>
    </dgm:pt>
    <dgm:pt modelId="{8F11FBA5-F25B-4372-939E-F61811EB93ED}" type="parTrans" cxnId="{2A7F3B06-2810-4C96-90A6-FEEBD19E12E1}">
      <dgm:prSet/>
      <dgm:spPr/>
      <dgm:t>
        <a:bodyPr/>
        <a:lstStyle/>
        <a:p>
          <a:endParaRPr lang="zh-CN" altLang="en-US"/>
        </a:p>
      </dgm:t>
    </dgm:pt>
    <dgm:pt modelId="{FD545F0F-E523-4BC8-ACD9-64614E05AC95}" type="sibTrans" cxnId="{2A7F3B06-2810-4C96-90A6-FEEBD19E12E1}">
      <dgm:prSet/>
      <dgm:spPr/>
      <dgm:t>
        <a:bodyPr/>
        <a:lstStyle/>
        <a:p>
          <a:endParaRPr lang="zh-CN" altLang="en-US"/>
        </a:p>
      </dgm:t>
    </dgm:pt>
    <dgm:pt modelId="{0B6B8035-4742-4669-AB93-FF4E3F4B5E0D}" type="pres">
      <dgm:prSet presAssocID="{C1963F36-7CBD-47A2-A815-9EFB3E1138FD}" presName="Name0" presStyleCnt="0">
        <dgm:presLayoutVars>
          <dgm:chPref val="1"/>
          <dgm:dir/>
          <dgm:animOne val="branch"/>
          <dgm:animLvl val="lvl"/>
          <dgm:resizeHandles val="exact"/>
        </dgm:presLayoutVars>
      </dgm:prSet>
      <dgm:spPr/>
    </dgm:pt>
    <dgm:pt modelId="{590332F7-B98D-4B13-93AA-5C932CD4CE37}" type="pres">
      <dgm:prSet presAssocID="{09F7C3B1-2745-4D3D-8293-D52DD58A3C83}" presName="root1" presStyleCnt="0"/>
      <dgm:spPr/>
    </dgm:pt>
    <dgm:pt modelId="{0E6BCF4A-A644-4698-8F9E-87DB60AA38C0}" type="pres">
      <dgm:prSet presAssocID="{09F7C3B1-2745-4D3D-8293-D52DD58A3C83}" presName="LevelOneTextNode" presStyleLbl="node0" presStyleIdx="0" presStyleCnt="1">
        <dgm:presLayoutVars>
          <dgm:chPref val="3"/>
        </dgm:presLayoutVars>
      </dgm:prSet>
      <dgm:spPr/>
    </dgm:pt>
    <dgm:pt modelId="{B77309DE-2146-494C-9C29-8E40C4D4F493}" type="pres">
      <dgm:prSet presAssocID="{09F7C3B1-2745-4D3D-8293-D52DD58A3C83}" presName="level2hierChild" presStyleCnt="0"/>
      <dgm:spPr/>
    </dgm:pt>
    <dgm:pt modelId="{6B8203ED-0E70-4CCB-A0EB-178B683AEDB4}" type="pres">
      <dgm:prSet presAssocID="{A07BEA38-681A-4731-AF92-B47253E0C599}" presName="conn2-1" presStyleLbl="parChTrans1D2" presStyleIdx="0" presStyleCnt="3"/>
      <dgm:spPr/>
    </dgm:pt>
    <dgm:pt modelId="{5177EC1F-0974-442F-8C4C-9FBDE912DC82}" type="pres">
      <dgm:prSet presAssocID="{A07BEA38-681A-4731-AF92-B47253E0C599}" presName="connTx" presStyleLbl="parChTrans1D2" presStyleIdx="0" presStyleCnt="3"/>
      <dgm:spPr/>
    </dgm:pt>
    <dgm:pt modelId="{E991CA98-C98E-4DB3-9E66-BA1C3ACA2AA6}" type="pres">
      <dgm:prSet presAssocID="{40852907-D7C3-4842-896C-0EC0A80D8465}" presName="root2" presStyleCnt="0"/>
      <dgm:spPr/>
    </dgm:pt>
    <dgm:pt modelId="{9D465987-0E39-453A-904A-140ADAF0FEC2}" type="pres">
      <dgm:prSet presAssocID="{40852907-D7C3-4842-896C-0EC0A80D8465}" presName="LevelTwoTextNode" presStyleLbl="node2" presStyleIdx="0" presStyleCnt="3">
        <dgm:presLayoutVars>
          <dgm:chPref val="3"/>
        </dgm:presLayoutVars>
      </dgm:prSet>
      <dgm:spPr/>
    </dgm:pt>
    <dgm:pt modelId="{EC3ED81B-C2D3-4126-B5EF-F727AE05797E}" type="pres">
      <dgm:prSet presAssocID="{40852907-D7C3-4842-896C-0EC0A80D8465}" presName="level3hierChild" presStyleCnt="0"/>
      <dgm:spPr/>
    </dgm:pt>
    <dgm:pt modelId="{74AFB157-FE5C-4E10-A9AF-665454D63219}" type="pres">
      <dgm:prSet presAssocID="{1EDF8B32-D4A4-41BA-AAAE-9030B10A0137}" presName="conn2-1" presStyleLbl="parChTrans1D3" presStyleIdx="0" presStyleCnt="3"/>
      <dgm:spPr/>
    </dgm:pt>
    <dgm:pt modelId="{6DCCAEF9-4BFC-4635-ABB0-793C4E301577}" type="pres">
      <dgm:prSet presAssocID="{1EDF8B32-D4A4-41BA-AAAE-9030B10A0137}" presName="connTx" presStyleLbl="parChTrans1D3" presStyleIdx="0" presStyleCnt="3"/>
      <dgm:spPr/>
    </dgm:pt>
    <dgm:pt modelId="{25D633CB-45D9-4156-B8D4-4083ABC99DF8}" type="pres">
      <dgm:prSet presAssocID="{19C3371D-5231-4757-B170-F46AA25015D6}" presName="root2" presStyleCnt="0"/>
      <dgm:spPr/>
    </dgm:pt>
    <dgm:pt modelId="{4553EE4E-B8D1-4CA7-8744-EEA8A2F45CD4}" type="pres">
      <dgm:prSet presAssocID="{19C3371D-5231-4757-B170-F46AA25015D6}" presName="LevelTwoTextNode" presStyleLbl="node3" presStyleIdx="0" presStyleCnt="3">
        <dgm:presLayoutVars>
          <dgm:chPref val="3"/>
        </dgm:presLayoutVars>
      </dgm:prSet>
      <dgm:spPr/>
    </dgm:pt>
    <dgm:pt modelId="{3D0B1B2A-2363-4086-85F9-598209354A49}" type="pres">
      <dgm:prSet presAssocID="{19C3371D-5231-4757-B170-F46AA25015D6}" presName="level3hierChild" presStyleCnt="0"/>
      <dgm:spPr/>
    </dgm:pt>
    <dgm:pt modelId="{1A48D99C-87C5-4881-B960-59BF51ADDB50}" type="pres">
      <dgm:prSet presAssocID="{06DD3D93-8DBC-47C9-8461-BE4E23240C0F}" presName="conn2-1" presStyleLbl="parChTrans1D2" presStyleIdx="1" presStyleCnt="3"/>
      <dgm:spPr/>
    </dgm:pt>
    <dgm:pt modelId="{F1F8DF4A-BB5C-4BB6-8983-CF901ACC140D}" type="pres">
      <dgm:prSet presAssocID="{06DD3D93-8DBC-47C9-8461-BE4E23240C0F}" presName="connTx" presStyleLbl="parChTrans1D2" presStyleIdx="1" presStyleCnt="3"/>
      <dgm:spPr/>
    </dgm:pt>
    <dgm:pt modelId="{22734DFF-D8DF-4404-8C6D-E5857554A45F}" type="pres">
      <dgm:prSet presAssocID="{318D9A5B-BE5E-4805-9671-67A57FEA6650}" presName="root2" presStyleCnt="0"/>
      <dgm:spPr/>
    </dgm:pt>
    <dgm:pt modelId="{FF69BDC4-68D8-430D-9082-7A2675CE110F}" type="pres">
      <dgm:prSet presAssocID="{318D9A5B-BE5E-4805-9671-67A57FEA6650}" presName="LevelTwoTextNode" presStyleLbl="node2" presStyleIdx="1" presStyleCnt="3">
        <dgm:presLayoutVars>
          <dgm:chPref val="3"/>
        </dgm:presLayoutVars>
      </dgm:prSet>
      <dgm:spPr/>
    </dgm:pt>
    <dgm:pt modelId="{7FE7CA8D-1E9A-442D-92DE-FFCE2D88F1F9}" type="pres">
      <dgm:prSet presAssocID="{318D9A5B-BE5E-4805-9671-67A57FEA6650}" presName="level3hierChild" presStyleCnt="0"/>
      <dgm:spPr/>
    </dgm:pt>
    <dgm:pt modelId="{E9980A9E-BEDC-4A19-BD57-77BAFCF0732F}" type="pres">
      <dgm:prSet presAssocID="{B58EECE0-48E3-4CEF-BCAE-5CC1AB3035D3}" presName="conn2-1" presStyleLbl="parChTrans1D3" presStyleIdx="1" presStyleCnt="3"/>
      <dgm:spPr/>
    </dgm:pt>
    <dgm:pt modelId="{16FBD63B-77AD-47C2-AE99-DE244DBAEB16}" type="pres">
      <dgm:prSet presAssocID="{B58EECE0-48E3-4CEF-BCAE-5CC1AB3035D3}" presName="connTx" presStyleLbl="parChTrans1D3" presStyleIdx="1" presStyleCnt="3"/>
      <dgm:spPr/>
    </dgm:pt>
    <dgm:pt modelId="{BA6A586B-92F0-4DA2-AED3-444595C0C32D}" type="pres">
      <dgm:prSet presAssocID="{EF3548DC-2604-4D23-9923-D8596C4470ED}" presName="root2" presStyleCnt="0"/>
      <dgm:spPr/>
    </dgm:pt>
    <dgm:pt modelId="{87694598-815E-45C6-B58D-BF4DD2695C98}" type="pres">
      <dgm:prSet presAssocID="{EF3548DC-2604-4D23-9923-D8596C4470ED}" presName="LevelTwoTextNode" presStyleLbl="node3" presStyleIdx="1" presStyleCnt="3">
        <dgm:presLayoutVars>
          <dgm:chPref val="3"/>
        </dgm:presLayoutVars>
      </dgm:prSet>
      <dgm:spPr/>
    </dgm:pt>
    <dgm:pt modelId="{7DC25451-C3B1-4033-B0F8-5A314C263ED8}" type="pres">
      <dgm:prSet presAssocID="{EF3548DC-2604-4D23-9923-D8596C4470ED}" presName="level3hierChild" presStyleCnt="0"/>
      <dgm:spPr/>
    </dgm:pt>
    <dgm:pt modelId="{19CF8DE4-E35C-4FC3-8BB8-D62C191C4373}" type="pres">
      <dgm:prSet presAssocID="{97E1B65A-3B7B-4B3A-89C8-A48BFF8C0600}" presName="conn2-1" presStyleLbl="parChTrans1D2" presStyleIdx="2" presStyleCnt="3"/>
      <dgm:spPr/>
    </dgm:pt>
    <dgm:pt modelId="{646E7BF2-5CFB-4582-85BE-912C66831EF4}" type="pres">
      <dgm:prSet presAssocID="{97E1B65A-3B7B-4B3A-89C8-A48BFF8C0600}" presName="connTx" presStyleLbl="parChTrans1D2" presStyleIdx="2" presStyleCnt="3"/>
      <dgm:spPr/>
    </dgm:pt>
    <dgm:pt modelId="{B3827575-E0B4-44B0-B280-A23F8FA0380A}" type="pres">
      <dgm:prSet presAssocID="{A8D27682-D50A-47CF-B6EF-3719CB3034BC}" presName="root2" presStyleCnt="0"/>
      <dgm:spPr/>
    </dgm:pt>
    <dgm:pt modelId="{00238B04-C610-49A0-8B27-B91675AFCAA2}" type="pres">
      <dgm:prSet presAssocID="{A8D27682-D50A-47CF-B6EF-3719CB3034BC}" presName="LevelTwoTextNode" presStyleLbl="node2" presStyleIdx="2" presStyleCnt="3">
        <dgm:presLayoutVars>
          <dgm:chPref val="3"/>
        </dgm:presLayoutVars>
      </dgm:prSet>
      <dgm:spPr/>
    </dgm:pt>
    <dgm:pt modelId="{69474771-2B7E-4429-8DC3-A91DA38C1CDB}" type="pres">
      <dgm:prSet presAssocID="{A8D27682-D50A-47CF-B6EF-3719CB3034BC}" presName="level3hierChild" presStyleCnt="0"/>
      <dgm:spPr/>
    </dgm:pt>
    <dgm:pt modelId="{BA791FD4-5E50-469A-8E41-6F8A02569B1B}" type="pres">
      <dgm:prSet presAssocID="{8F11FBA5-F25B-4372-939E-F61811EB93ED}" presName="conn2-1" presStyleLbl="parChTrans1D3" presStyleIdx="2" presStyleCnt="3"/>
      <dgm:spPr/>
    </dgm:pt>
    <dgm:pt modelId="{129E16FE-2FBB-4B8C-9937-A4D186DFBFA5}" type="pres">
      <dgm:prSet presAssocID="{8F11FBA5-F25B-4372-939E-F61811EB93ED}" presName="connTx" presStyleLbl="parChTrans1D3" presStyleIdx="2" presStyleCnt="3"/>
      <dgm:spPr/>
    </dgm:pt>
    <dgm:pt modelId="{95F86FA2-D6FF-41F4-A453-34F47A3F8530}" type="pres">
      <dgm:prSet presAssocID="{3D094B5E-366E-4D62-98A3-473D15CB946C}" presName="root2" presStyleCnt="0"/>
      <dgm:spPr/>
    </dgm:pt>
    <dgm:pt modelId="{D61A148C-7C3A-49F7-B585-39A60FDACF0D}" type="pres">
      <dgm:prSet presAssocID="{3D094B5E-366E-4D62-98A3-473D15CB946C}" presName="LevelTwoTextNode" presStyleLbl="node3" presStyleIdx="2" presStyleCnt="3">
        <dgm:presLayoutVars>
          <dgm:chPref val="3"/>
        </dgm:presLayoutVars>
      </dgm:prSet>
      <dgm:spPr/>
    </dgm:pt>
    <dgm:pt modelId="{D0E9AE84-9DEE-4F2C-BCF2-4342DC3309E8}" type="pres">
      <dgm:prSet presAssocID="{3D094B5E-366E-4D62-98A3-473D15CB946C}" presName="level3hierChild" presStyleCnt="0"/>
      <dgm:spPr/>
    </dgm:pt>
  </dgm:ptLst>
  <dgm:cxnLst>
    <dgm:cxn modelId="{2A7F3B06-2810-4C96-90A6-FEEBD19E12E1}" srcId="{A8D27682-D50A-47CF-B6EF-3719CB3034BC}" destId="{3D094B5E-366E-4D62-98A3-473D15CB946C}" srcOrd="0" destOrd="0" parTransId="{8F11FBA5-F25B-4372-939E-F61811EB93ED}" sibTransId="{FD545F0F-E523-4BC8-ACD9-64614E05AC95}"/>
    <dgm:cxn modelId="{1A4FFA0F-2255-456A-BAAC-515BF48BFA28}" type="presOf" srcId="{06DD3D93-8DBC-47C9-8461-BE4E23240C0F}" destId="{1A48D99C-87C5-4881-B960-59BF51ADDB50}" srcOrd="0" destOrd="0" presId="urn:microsoft.com/office/officeart/2008/layout/HorizontalMultiLevelHierarchy"/>
    <dgm:cxn modelId="{0795B510-7576-4C30-AFF5-A661E4A850A9}" type="presOf" srcId="{06DD3D93-8DBC-47C9-8461-BE4E23240C0F}" destId="{F1F8DF4A-BB5C-4BB6-8983-CF901ACC140D}" srcOrd="1" destOrd="0" presId="urn:microsoft.com/office/officeart/2008/layout/HorizontalMultiLevelHierarchy"/>
    <dgm:cxn modelId="{723C9315-A54D-4092-B481-54B10D129B14}" srcId="{09F7C3B1-2745-4D3D-8293-D52DD58A3C83}" destId="{40852907-D7C3-4842-896C-0EC0A80D8465}" srcOrd="0" destOrd="0" parTransId="{A07BEA38-681A-4731-AF92-B47253E0C599}" sibTransId="{746B312D-B0C2-4CB6-B056-9358B49D5051}"/>
    <dgm:cxn modelId="{DE578F1A-B01D-4953-8CD3-4EB59117492B}" srcId="{09F7C3B1-2745-4D3D-8293-D52DD58A3C83}" destId="{318D9A5B-BE5E-4805-9671-67A57FEA6650}" srcOrd="1" destOrd="0" parTransId="{06DD3D93-8DBC-47C9-8461-BE4E23240C0F}" sibTransId="{2F2EC748-C26D-4C30-AC62-57E89F63AFBE}"/>
    <dgm:cxn modelId="{71535421-CFCF-4B90-8C75-F06D33014AA8}" type="presOf" srcId="{318D9A5B-BE5E-4805-9671-67A57FEA6650}" destId="{FF69BDC4-68D8-430D-9082-7A2675CE110F}" srcOrd="0" destOrd="0" presId="urn:microsoft.com/office/officeart/2008/layout/HorizontalMultiLevelHierarchy"/>
    <dgm:cxn modelId="{437F752E-1E8E-43B8-BDF5-30BD78D14D87}" type="presOf" srcId="{8F11FBA5-F25B-4372-939E-F61811EB93ED}" destId="{BA791FD4-5E50-469A-8E41-6F8A02569B1B}" srcOrd="0" destOrd="0" presId="urn:microsoft.com/office/officeart/2008/layout/HorizontalMultiLevelHierarchy"/>
    <dgm:cxn modelId="{AD3C8138-09EA-49E0-A5C5-EFB51286CC49}" type="presOf" srcId="{EF3548DC-2604-4D23-9923-D8596C4470ED}" destId="{87694598-815E-45C6-B58D-BF4DD2695C98}" srcOrd="0" destOrd="0" presId="urn:microsoft.com/office/officeart/2008/layout/HorizontalMultiLevelHierarchy"/>
    <dgm:cxn modelId="{BA4D173D-873E-4489-9465-7AAD9E80F875}" type="presOf" srcId="{B58EECE0-48E3-4CEF-BCAE-5CC1AB3035D3}" destId="{E9980A9E-BEDC-4A19-BD57-77BAFCF0732F}" srcOrd="0" destOrd="0" presId="urn:microsoft.com/office/officeart/2008/layout/HorizontalMultiLevelHierarchy"/>
    <dgm:cxn modelId="{9B7C5D42-89A2-4246-B94A-C20889839ADD}" type="presOf" srcId="{97E1B65A-3B7B-4B3A-89C8-A48BFF8C0600}" destId="{19CF8DE4-E35C-4FC3-8BB8-D62C191C4373}" srcOrd="0" destOrd="0" presId="urn:microsoft.com/office/officeart/2008/layout/HorizontalMultiLevelHierarchy"/>
    <dgm:cxn modelId="{5994C744-EC0B-4E6C-B7ED-C6D48CD7C93B}" type="presOf" srcId="{8F11FBA5-F25B-4372-939E-F61811EB93ED}" destId="{129E16FE-2FBB-4B8C-9937-A4D186DFBFA5}" srcOrd="1" destOrd="0" presId="urn:microsoft.com/office/officeart/2008/layout/HorizontalMultiLevelHierarchy"/>
    <dgm:cxn modelId="{F9E45C45-00B5-4CCD-9BC8-A1DEC85BB5BE}" type="presOf" srcId="{A07BEA38-681A-4731-AF92-B47253E0C599}" destId="{5177EC1F-0974-442F-8C4C-9FBDE912DC82}" srcOrd="1" destOrd="0" presId="urn:microsoft.com/office/officeart/2008/layout/HorizontalMultiLevelHierarchy"/>
    <dgm:cxn modelId="{AB086749-8174-43F5-B12B-9A9B61C00F5A}" type="presOf" srcId="{1EDF8B32-D4A4-41BA-AAAE-9030B10A0137}" destId="{6DCCAEF9-4BFC-4635-ABB0-793C4E301577}" srcOrd="1" destOrd="0" presId="urn:microsoft.com/office/officeart/2008/layout/HorizontalMultiLevelHierarchy"/>
    <dgm:cxn modelId="{E74E7E6F-DD36-41B5-B79F-6C5C3AAEACBE}" type="presOf" srcId="{1EDF8B32-D4A4-41BA-AAAE-9030B10A0137}" destId="{74AFB157-FE5C-4E10-A9AF-665454D63219}" srcOrd="0" destOrd="0" presId="urn:microsoft.com/office/officeart/2008/layout/HorizontalMultiLevelHierarchy"/>
    <dgm:cxn modelId="{0AFCD350-67FD-4194-BE0F-0F0041804DB2}" srcId="{318D9A5B-BE5E-4805-9671-67A57FEA6650}" destId="{EF3548DC-2604-4D23-9923-D8596C4470ED}" srcOrd="0" destOrd="0" parTransId="{B58EECE0-48E3-4CEF-BCAE-5CC1AB3035D3}" sibTransId="{2D8DE0AF-51C1-4229-B093-F6EC53901B3D}"/>
    <dgm:cxn modelId="{60CCA172-A547-4691-91FB-2F0A797BE56F}" type="presOf" srcId="{09F7C3B1-2745-4D3D-8293-D52DD58A3C83}" destId="{0E6BCF4A-A644-4698-8F9E-87DB60AA38C0}" srcOrd="0" destOrd="0" presId="urn:microsoft.com/office/officeart/2008/layout/HorizontalMultiLevelHierarchy"/>
    <dgm:cxn modelId="{F75D2776-4B6A-4AED-A335-BF2DCD507947}" type="presOf" srcId="{C1963F36-7CBD-47A2-A815-9EFB3E1138FD}" destId="{0B6B8035-4742-4669-AB93-FF4E3F4B5E0D}" srcOrd="0" destOrd="0" presId="urn:microsoft.com/office/officeart/2008/layout/HorizontalMultiLevelHierarchy"/>
    <dgm:cxn modelId="{3E3E5386-4231-40FA-8DDE-205563FCEA3D}" type="presOf" srcId="{B58EECE0-48E3-4CEF-BCAE-5CC1AB3035D3}" destId="{16FBD63B-77AD-47C2-AE99-DE244DBAEB16}" srcOrd="1" destOrd="0" presId="urn:microsoft.com/office/officeart/2008/layout/HorizontalMultiLevelHierarchy"/>
    <dgm:cxn modelId="{2ACC9CA4-0466-462C-B696-1EAD9C7C6AF7}" srcId="{09F7C3B1-2745-4D3D-8293-D52DD58A3C83}" destId="{A8D27682-D50A-47CF-B6EF-3719CB3034BC}" srcOrd="2" destOrd="0" parTransId="{97E1B65A-3B7B-4B3A-89C8-A48BFF8C0600}" sibTransId="{05595677-AC17-417A-937A-02EC3A097CC6}"/>
    <dgm:cxn modelId="{E17D52AC-7710-4E8E-AD3B-5599ABF8283B}" type="presOf" srcId="{3D094B5E-366E-4D62-98A3-473D15CB946C}" destId="{D61A148C-7C3A-49F7-B585-39A60FDACF0D}" srcOrd="0" destOrd="0" presId="urn:microsoft.com/office/officeart/2008/layout/HorizontalMultiLevelHierarchy"/>
    <dgm:cxn modelId="{CC8AB3C4-BAAF-45CF-9D8F-294BDFF6CD19}" type="presOf" srcId="{A8D27682-D50A-47CF-B6EF-3719CB3034BC}" destId="{00238B04-C610-49A0-8B27-B91675AFCAA2}" srcOrd="0" destOrd="0" presId="urn:microsoft.com/office/officeart/2008/layout/HorizontalMultiLevelHierarchy"/>
    <dgm:cxn modelId="{B6C158CF-5984-425A-9304-8EB94D47BE0F}" type="presOf" srcId="{A07BEA38-681A-4731-AF92-B47253E0C599}" destId="{6B8203ED-0E70-4CCB-A0EB-178B683AEDB4}" srcOrd="0" destOrd="0" presId="urn:microsoft.com/office/officeart/2008/layout/HorizontalMultiLevelHierarchy"/>
    <dgm:cxn modelId="{26180AD3-16B2-4795-8E23-AF92CDD0AE17}" type="presOf" srcId="{19C3371D-5231-4757-B170-F46AA25015D6}" destId="{4553EE4E-B8D1-4CA7-8744-EEA8A2F45CD4}" srcOrd="0" destOrd="0" presId="urn:microsoft.com/office/officeart/2008/layout/HorizontalMultiLevelHierarchy"/>
    <dgm:cxn modelId="{BD2869D6-C68E-44F7-AB8E-FD5B68061DCD}" type="presOf" srcId="{40852907-D7C3-4842-896C-0EC0A80D8465}" destId="{9D465987-0E39-453A-904A-140ADAF0FEC2}" srcOrd="0" destOrd="0" presId="urn:microsoft.com/office/officeart/2008/layout/HorizontalMultiLevelHierarchy"/>
    <dgm:cxn modelId="{8B91C7DA-7BD1-4100-90B1-9B2F51BB8F0F}" srcId="{40852907-D7C3-4842-896C-0EC0A80D8465}" destId="{19C3371D-5231-4757-B170-F46AA25015D6}" srcOrd="0" destOrd="0" parTransId="{1EDF8B32-D4A4-41BA-AAAE-9030B10A0137}" sibTransId="{C56DE1E3-98E7-42B1-8629-778A5BA63BB9}"/>
    <dgm:cxn modelId="{501174E9-7E50-4712-90DA-E8CD103B5597}" srcId="{C1963F36-7CBD-47A2-A815-9EFB3E1138FD}" destId="{09F7C3B1-2745-4D3D-8293-D52DD58A3C83}" srcOrd="0" destOrd="0" parTransId="{9FAAC6D2-0F0A-445A-8D08-5031D24F6036}" sibTransId="{8C8FAA95-149C-4500-9E10-33DD0FD95277}"/>
    <dgm:cxn modelId="{338DD4E9-0C65-4C13-B67F-EF37ED7FAC20}" type="presOf" srcId="{97E1B65A-3B7B-4B3A-89C8-A48BFF8C0600}" destId="{646E7BF2-5CFB-4582-85BE-912C66831EF4}" srcOrd="1" destOrd="0" presId="urn:microsoft.com/office/officeart/2008/layout/HorizontalMultiLevelHierarchy"/>
    <dgm:cxn modelId="{57C565E1-F400-49EE-85E5-388B6F6B54F2}" type="presParOf" srcId="{0B6B8035-4742-4669-AB93-FF4E3F4B5E0D}" destId="{590332F7-B98D-4B13-93AA-5C932CD4CE37}" srcOrd="0" destOrd="0" presId="urn:microsoft.com/office/officeart/2008/layout/HorizontalMultiLevelHierarchy"/>
    <dgm:cxn modelId="{F9164C87-3BAA-4A01-A1B0-D62EC71F18B2}" type="presParOf" srcId="{590332F7-B98D-4B13-93AA-5C932CD4CE37}" destId="{0E6BCF4A-A644-4698-8F9E-87DB60AA38C0}" srcOrd="0" destOrd="0" presId="urn:microsoft.com/office/officeart/2008/layout/HorizontalMultiLevelHierarchy"/>
    <dgm:cxn modelId="{CEBE1F73-657E-4DDF-8690-D3870F99CE86}" type="presParOf" srcId="{590332F7-B98D-4B13-93AA-5C932CD4CE37}" destId="{B77309DE-2146-494C-9C29-8E40C4D4F493}" srcOrd="1" destOrd="0" presId="urn:microsoft.com/office/officeart/2008/layout/HorizontalMultiLevelHierarchy"/>
    <dgm:cxn modelId="{C72F85B7-45B8-4D28-A8BF-86069171B25D}" type="presParOf" srcId="{B77309DE-2146-494C-9C29-8E40C4D4F493}" destId="{6B8203ED-0E70-4CCB-A0EB-178B683AEDB4}" srcOrd="0" destOrd="0" presId="urn:microsoft.com/office/officeart/2008/layout/HorizontalMultiLevelHierarchy"/>
    <dgm:cxn modelId="{4DEF63E4-3F31-430A-ADF8-F301CEA6964A}" type="presParOf" srcId="{6B8203ED-0E70-4CCB-A0EB-178B683AEDB4}" destId="{5177EC1F-0974-442F-8C4C-9FBDE912DC82}" srcOrd="0" destOrd="0" presId="urn:microsoft.com/office/officeart/2008/layout/HorizontalMultiLevelHierarchy"/>
    <dgm:cxn modelId="{BAB483DC-A9F7-43F4-8793-449F746427C7}" type="presParOf" srcId="{B77309DE-2146-494C-9C29-8E40C4D4F493}" destId="{E991CA98-C98E-4DB3-9E66-BA1C3ACA2AA6}" srcOrd="1" destOrd="0" presId="urn:microsoft.com/office/officeart/2008/layout/HorizontalMultiLevelHierarchy"/>
    <dgm:cxn modelId="{58BAB0B7-0D86-4729-A449-486E2F4E40C9}" type="presParOf" srcId="{E991CA98-C98E-4DB3-9E66-BA1C3ACA2AA6}" destId="{9D465987-0E39-453A-904A-140ADAF0FEC2}" srcOrd="0" destOrd="0" presId="urn:microsoft.com/office/officeart/2008/layout/HorizontalMultiLevelHierarchy"/>
    <dgm:cxn modelId="{6AEDDA66-A977-4D6D-B134-5BDA40E874EF}" type="presParOf" srcId="{E991CA98-C98E-4DB3-9E66-BA1C3ACA2AA6}" destId="{EC3ED81B-C2D3-4126-B5EF-F727AE05797E}" srcOrd="1" destOrd="0" presId="urn:microsoft.com/office/officeart/2008/layout/HorizontalMultiLevelHierarchy"/>
    <dgm:cxn modelId="{99D5B7C3-403C-4A51-BB85-986F09332F58}" type="presParOf" srcId="{EC3ED81B-C2D3-4126-B5EF-F727AE05797E}" destId="{74AFB157-FE5C-4E10-A9AF-665454D63219}" srcOrd="0" destOrd="0" presId="urn:microsoft.com/office/officeart/2008/layout/HorizontalMultiLevelHierarchy"/>
    <dgm:cxn modelId="{0DBC6D37-797B-482B-BAAD-5FB8443EFA43}" type="presParOf" srcId="{74AFB157-FE5C-4E10-A9AF-665454D63219}" destId="{6DCCAEF9-4BFC-4635-ABB0-793C4E301577}" srcOrd="0" destOrd="0" presId="urn:microsoft.com/office/officeart/2008/layout/HorizontalMultiLevelHierarchy"/>
    <dgm:cxn modelId="{5FAA95CC-4558-4791-8B46-0CBFEA175224}" type="presParOf" srcId="{EC3ED81B-C2D3-4126-B5EF-F727AE05797E}" destId="{25D633CB-45D9-4156-B8D4-4083ABC99DF8}" srcOrd="1" destOrd="0" presId="urn:microsoft.com/office/officeart/2008/layout/HorizontalMultiLevelHierarchy"/>
    <dgm:cxn modelId="{F4C505F6-4EC9-4D97-99FE-94AFFA62276E}" type="presParOf" srcId="{25D633CB-45D9-4156-B8D4-4083ABC99DF8}" destId="{4553EE4E-B8D1-4CA7-8744-EEA8A2F45CD4}" srcOrd="0" destOrd="0" presId="urn:microsoft.com/office/officeart/2008/layout/HorizontalMultiLevelHierarchy"/>
    <dgm:cxn modelId="{4A7F0D9E-4032-4D26-8B20-AFC707B3A8BC}" type="presParOf" srcId="{25D633CB-45D9-4156-B8D4-4083ABC99DF8}" destId="{3D0B1B2A-2363-4086-85F9-598209354A49}" srcOrd="1" destOrd="0" presId="urn:microsoft.com/office/officeart/2008/layout/HorizontalMultiLevelHierarchy"/>
    <dgm:cxn modelId="{C5E775F7-278A-44C7-97AB-3C977A0A06E9}" type="presParOf" srcId="{B77309DE-2146-494C-9C29-8E40C4D4F493}" destId="{1A48D99C-87C5-4881-B960-59BF51ADDB50}" srcOrd="2" destOrd="0" presId="urn:microsoft.com/office/officeart/2008/layout/HorizontalMultiLevelHierarchy"/>
    <dgm:cxn modelId="{DFCBDE0D-E00F-47DB-A75D-9E5F7A8994DE}" type="presParOf" srcId="{1A48D99C-87C5-4881-B960-59BF51ADDB50}" destId="{F1F8DF4A-BB5C-4BB6-8983-CF901ACC140D}" srcOrd="0" destOrd="0" presId="urn:microsoft.com/office/officeart/2008/layout/HorizontalMultiLevelHierarchy"/>
    <dgm:cxn modelId="{E58B880A-A8D9-4681-93EF-A6A7D955316C}" type="presParOf" srcId="{B77309DE-2146-494C-9C29-8E40C4D4F493}" destId="{22734DFF-D8DF-4404-8C6D-E5857554A45F}" srcOrd="3" destOrd="0" presId="urn:microsoft.com/office/officeart/2008/layout/HorizontalMultiLevelHierarchy"/>
    <dgm:cxn modelId="{0D6864DC-8E99-41E4-B339-C6BF09CCEF5C}" type="presParOf" srcId="{22734DFF-D8DF-4404-8C6D-E5857554A45F}" destId="{FF69BDC4-68D8-430D-9082-7A2675CE110F}" srcOrd="0" destOrd="0" presId="urn:microsoft.com/office/officeart/2008/layout/HorizontalMultiLevelHierarchy"/>
    <dgm:cxn modelId="{82272A23-EEE3-4501-BC7C-7D7655AA9B14}" type="presParOf" srcId="{22734DFF-D8DF-4404-8C6D-E5857554A45F}" destId="{7FE7CA8D-1E9A-442D-92DE-FFCE2D88F1F9}" srcOrd="1" destOrd="0" presId="urn:microsoft.com/office/officeart/2008/layout/HorizontalMultiLevelHierarchy"/>
    <dgm:cxn modelId="{CB47EA32-E7B3-4CEF-9DDD-C9808E396DEE}" type="presParOf" srcId="{7FE7CA8D-1E9A-442D-92DE-FFCE2D88F1F9}" destId="{E9980A9E-BEDC-4A19-BD57-77BAFCF0732F}" srcOrd="0" destOrd="0" presId="urn:microsoft.com/office/officeart/2008/layout/HorizontalMultiLevelHierarchy"/>
    <dgm:cxn modelId="{1A596E23-13C7-4193-8832-676F3EF833F1}" type="presParOf" srcId="{E9980A9E-BEDC-4A19-BD57-77BAFCF0732F}" destId="{16FBD63B-77AD-47C2-AE99-DE244DBAEB16}" srcOrd="0" destOrd="0" presId="urn:microsoft.com/office/officeart/2008/layout/HorizontalMultiLevelHierarchy"/>
    <dgm:cxn modelId="{D7BCCF0F-1C10-4978-86C3-4DB66E7BFDCE}" type="presParOf" srcId="{7FE7CA8D-1E9A-442D-92DE-FFCE2D88F1F9}" destId="{BA6A586B-92F0-4DA2-AED3-444595C0C32D}" srcOrd="1" destOrd="0" presId="urn:microsoft.com/office/officeart/2008/layout/HorizontalMultiLevelHierarchy"/>
    <dgm:cxn modelId="{FADC9812-5F73-4E4C-82F0-56A050A308DC}" type="presParOf" srcId="{BA6A586B-92F0-4DA2-AED3-444595C0C32D}" destId="{87694598-815E-45C6-B58D-BF4DD2695C98}" srcOrd="0" destOrd="0" presId="urn:microsoft.com/office/officeart/2008/layout/HorizontalMultiLevelHierarchy"/>
    <dgm:cxn modelId="{42A963B2-6B6E-4342-B43D-6454F8DC2B6F}" type="presParOf" srcId="{BA6A586B-92F0-4DA2-AED3-444595C0C32D}" destId="{7DC25451-C3B1-4033-B0F8-5A314C263ED8}" srcOrd="1" destOrd="0" presId="urn:microsoft.com/office/officeart/2008/layout/HorizontalMultiLevelHierarchy"/>
    <dgm:cxn modelId="{9C12FCBD-A588-4718-BF26-4BB2CC63598D}" type="presParOf" srcId="{B77309DE-2146-494C-9C29-8E40C4D4F493}" destId="{19CF8DE4-E35C-4FC3-8BB8-D62C191C4373}" srcOrd="4" destOrd="0" presId="urn:microsoft.com/office/officeart/2008/layout/HorizontalMultiLevelHierarchy"/>
    <dgm:cxn modelId="{CA086AFE-8E28-46CB-A41F-8E9A74977E9D}" type="presParOf" srcId="{19CF8DE4-E35C-4FC3-8BB8-D62C191C4373}" destId="{646E7BF2-5CFB-4582-85BE-912C66831EF4}" srcOrd="0" destOrd="0" presId="urn:microsoft.com/office/officeart/2008/layout/HorizontalMultiLevelHierarchy"/>
    <dgm:cxn modelId="{AF2DCDB6-950D-4A82-A544-F204115AA3AD}" type="presParOf" srcId="{B77309DE-2146-494C-9C29-8E40C4D4F493}" destId="{B3827575-E0B4-44B0-B280-A23F8FA0380A}" srcOrd="5" destOrd="0" presId="urn:microsoft.com/office/officeart/2008/layout/HorizontalMultiLevelHierarchy"/>
    <dgm:cxn modelId="{060AC4D3-3DAC-421D-880E-D9B8583366FD}" type="presParOf" srcId="{B3827575-E0B4-44B0-B280-A23F8FA0380A}" destId="{00238B04-C610-49A0-8B27-B91675AFCAA2}" srcOrd="0" destOrd="0" presId="urn:microsoft.com/office/officeart/2008/layout/HorizontalMultiLevelHierarchy"/>
    <dgm:cxn modelId="{0FD87715-EA6F-41C2-95CC-BD4C1FBDEEA5}" type="presParOf" srcId="{B3827575-E0B4-44B0-B280-A23F8FA0380A}" destId="{69474771-2B7E-4429-8DC3-A91DA38C1CDB}" srcOrd="1" destOrd="0" presId="urn:microsoft.com/office/officeart/2008/layout/HorizontalMultiLevelHierarchy"/>
    <dgm:cxn modelId="{BA377508-4970-462E-82DE-7FF5BA6C3D1A}" type="presParOf" srcId="{69474771-2B7E-4429-8DC3-A91DA38C1CDB}" destId="{BA791FD4-5E50-469A-8E41-6F8A02569B1B}" srcOrd="0" destOrd="0" presId="urn:microsoft.com/office/officeart/2008/layout/HorizontalMultiLevelHierarchy"/>
    <dgm:cxn modelId="{EC5765E8-DF38-4772-BFB6-AD10A9D55CE6}" type="presParOf" srcId="{BA791FD4-5E50-469A-8E41-6F8A02569B1B}" destId="{129E16FE-2FBB-4B8C-9937-A4D186DFBFA5}" srcOrd="0" destOrd="0" presId="urn:microsoft.com/office/officeart/2008/layout/HorizontalMultiLevelHierarchy"/>
    <dgm:cxn modelId="{623E7027-7EB8-485A-8072-16413E79A7C5}" type="presParOf" srcId="{69474771-2B7E-4429-8DC3-A91DA38C1CDB}" destId="{95F86FA2-D6FF-41F4-A453-34F47A3F8530}" srcOrd="1" destOrd="0" presId="urn:microsoft.com/office/officeart/2008/layout/HorizontalMultiLevelHierarchy"/>
    <dgm:cxn modelId="{C471963E-5A96-49D1-A260-5C20969CA9C9}" type="presParOf" srcId="{95F86FA2-D6FF-41F4-A453-34F47A3F8530}" destId="{D61A148C-7C3A-49F7-B585-39A60FDACF0D}" srcOrd="0" destOrd="0" presId="urn:microsoft.com/office/officeart/2008/layout/HorizontalMultiLevelHierarchy"/>
    <dgm:cxn modelId="{D3BC378B-C6BC-4B17-96C5-3A792FCB4B33}" type="presParOf" srcId="{95F86FA2-D6FF-41F4-A453-34F47A3F8530}" destId="{D0E9AE84-9DEE-4F2C-BCF2-4342DC3309E8}"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91FD4-5E50-469A-8E41-6F8A02569B1B}">
      <dsp:nvSpPr>
        <dsp:cNvPr id="0" name=""/>
        <dsp:cNvSpPr/>
      </dsp:nvSpPr>
      <dsp:spPr>
        <a:xfrm>
          <a:off x="3451546" y="3022084"/>
          <a:ext cx="458348" cy="91440"/>
        </a:xfrm>
        <a:custGeom>
          <a:avLst/>
          <a:gdLst/>
          <a:ahLst/>
          <a:cxnLst/>
          <a:rect l="0" t="0" r="0" b="0"/>
          <a:pathLst>
            <a:path>
              <a:moveTo>
                <a:pt x="0" y="45720"/>
              </a:moveTo>
              <a:lnTo>
                <a:pt x="458348" y="45720"/>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9262" y="3056345"/>
        <a:ext cx="22917" cy="22917"/>
      </dsp:txXfrm>
    </dsp:sp>
    <dsp:sp modelId="{19CF8DE4-E35C-4FC3-8BB8-D62C191C4373}">
      <dsp:nvSpPr>
        <dsp:cNvPr id="0" name=""/>
        <dsp:cNvSpPr/>
      </dsp:nvSpPr>
      <dsp:spPr>
        <a:xfrm>
          <a:off x="701454" y="2194427"/>
          <a:ext cx="458348" cy="873377"/>
        </a:xfrm>
        <a:custGeom>
          <a:avLst/>
          <a:gdLst/>
          <a:ahLst/>
          <a:cxnLst/>
          <a:rect l="0" t="0" r="0" b="0"/>
          <a:pathLst>
            <a:path>
              <a:moveTo>
                <a:pt x="0" y="0"/>
              </a:moveTo>
              <a:lnTo>
                <a:pt x="229174" y="0"/>
              </a:lnTo>
              <a:lnTo>
                <a:pt x="229174" y="873377"/>
              </a:lnTo>
              <a:lnTo>
                <a:pt x="458348" y="873377"/>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70" y="2606457"/>
        <a:ext cx="49317" cy="49317"/>
      </dsp:txXfrm>
    </dsp:sp>
    <dsp:sp modelId="{E9980A9E-BEDC-4A19-BD57-77BAFCF0732F}">
      <dsp:nvSpPr>
        <dsp:cNvPr id="0" name=""/>
        <dsp:cNvSpPr/>
      </dsp:nvSpPr>
      <dsp:spPr>
        <a:xfrm>
          <a:off x="3451546" y="2148707"/>
          <a:ext cx="458348" cy="91440"/>
        </a:xfrm>
        <a:custGeom>
          <a:avLst/>
          <a:gdLst/>
          <a:ahLst/>
          <a:cxnLst/>
          <a:rect l="0" t="0" r="0" b="0"/>
          <a:pathLst>
            <a:path>
              <a:moveTo>
                <a:pt x="0" y="45720"/>
              </a:moveTo>
              <a:lnTo>
                <a:pt x="458348" y="45720"/>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9262" y="2182968"/>
        <a:ext cx="22917" cy="22917"/>
      </dsp:txXfrm>
    </dsp:sp>
    <dsp:sp modelId="{1A48D99C-87C5-4881-B960-59BF51ADDB50}">
      <dsp:nvSpPr>
        <dsp:cNvPr id="0" name=""/>
        <dsp:cNvSpPr/>
      </dsp:nvSpPr>
      <dsp:spPr>
        <a:xfrm>
          <a:off x="701454" y="2148706"/>
          <a:ext cx="458348" cy="91440"/>
        </a:xfrm>
        <a:custGeom>
          <a:avLst/>
          <a:gdLst/>
          <a:ahLst/>
          <a:cxnLst/>
          <a:rect l="0" t="0" r="0" b="0"/>
          <a:pathLst>
            <a:path>
              <a:moveTo>
                <a:pt x="0" y="45720"/>
              </a:moveTo>
              <a:lnTo>
                <a:pt x="458348" y="45720"/>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19170" y="2182968"/>
        <a:ext cx="22917" cy="22917"/>
      </dsp:txXfrm>
    </dsp:sp>
    <dsp:sp modelId="{74AFB157-FE5C-4E10-A9AF-665454D63219}">
      <dsp:nvSpPr>
        <dsp:cNvPr id="0" name=""/>
        <dsp:cNvSpPr/>
      </dsp:nvSpPr>
      <dsp:spPr>
        <a:xfrm>
          <a:off x="3451546" y="1275329"/>
          <a:ext cx="458348" cy="91440"/>
        </a:xfrm>
        <a:custGeom>
          <a:avLst/>
          <a:gdLst/>
          <a:ahLst/>
          <a:cxnLst/>
          <a:rect l="0" t="0" r="0" b="0"/>
          <a:pathLst>
            <a:path>
              <a:moveTo>
                <a:pt x="0" y="45720"/>
              </a:moveTo>
              <a:lnTo>
                <a:pt x="458348" y="45720"/>
              </a:lnTo>
            </a:path>
          </a:pathLst>
        </a:custGeom>
        <a:noFill/>
        <a:ln w="12700" cap="flat" cmpd="sng" algn="ctr">
          <a:solidFill>
            <a:schemeClr val="accent4">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9262" y="1309590"/>
        <a:ext cx="22917" cy="22917"/>
      </dsp:txXfrm>
    </dsp:sp>
    <dsp:sp modelId="{6B8203ED-0E70-4CCB-A0EB-178B683AEDB4}">
      <dsp:nvSpPr>
        <dsp:cNvPr id="0" name=""/>
        <dsp:cNvSpPr/>
      </dsp:nvSpPr>
      <dsp:spPr>
        <a:xfrm>
          <a:off x="701454" y="1321049"/>
          <a:ext cx="458348" cy="873377"/>
        </a:xfrm>
        <a:custGeom>
          <a:avLst/>
          <a:gdLst/>
          <a:ahLst/>
          <a:cxnLst/>
          <a:rect l="0" t="0" r="0" b="0"/>
          <a:pathLst>
            <a:path>
              <a:moveTo>
                <a:pt x="0" y="873377"/>
              </a:moveTo>
              <a:lnTo>
                <a:pt x="229174" y="873377"/>
              </a:lnTo>
              <a:lnTo>
                <a:pt x="229174" y="0"/>
              </a:lnTo>
              <a:lnTo>
                <a:pt x="458348" y="0"/>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70" y="1733079"/>
        <a:ext cx="49317" cy="49317"/>
      </dsp:txXfrm>
    </dsp:sp>
    <dsp:sp modelId="{0E6BCF4A-A644-4698-8F9E-87DB60AA38C0}">
      <dsp:nvSpPr>
        <dsp:cNvPr id="0" name=""/>
        <dsp:cNvSpPr/>
      </dsp:nvSpPr>
      <dsp:spPr>
        <a:xfrm rot="16200000">
          <a:off x="-1486585" y="1845075"/>
          <a:ext cx="3677379" cy="698702"/>
        </a:xfrm>
        <a:prstGeom prst="rect">
          <a:avLst/>
        </a:prstGeom>
        <a:solidFill>
          <a:schemeClr val="accent4">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t>企业利润</a:t>
          </a:r>
        </a:p>
      </dsp:txBody>
      <dsp:txXfrm>
        <a:off x="-1486585" y="1845075"/>
        <a:ext cx="3677379" cy="698702"/>
      </dsp:txXfrm>
    </dsp:sp>
    <dsp:sp modelId="{9D465987-0E39-453A-904A-140ADAF0FEC2}">
      <dsp:nvSpPr>
        <dsp:cNvPr id="0" name=""/>
        <dsp:cNvSpPr/>
      </dsp:nvSpPr>
      <dsp:spPr>
        <a:xfrm>
          <a:off x="1159803" y="971698"/>
          <a:ext cx="2291742" cy="698702"/>
        </a:xfrm>
        <a:prstGeom prst="rect">
          <a:avLst/>
        </a:prstGeom>
        <a:solidFill>
          <a:schemeClr val="accent4">
            <a:alpha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骑行收费</a:t>
          </a:r>
        </a:p>
      </dsp:txBody>
      <dsp:txXfrm>
        <a:off x="1159803" y="971698"/>
        <a:ext cx="2291742" cy="698702"/>
      </dsp:txXfrm>
    </dsp:sp>
    <dsp:sp modelId="{4553EE4E-B8D1-4CA7-8744-EEA8A2F45CD4}">
      <dsp:nvSpPr>
        <dsp:cNvPr id="0" name=""/>
        <dsp:cNvSpPr/>
      </dsp:nvSpPr>
      <dsp:spPr>
        <a:xfrm>
          <a:off x="3909895" y="971698"/>
          <a:ext cx="2291742" cy="698702"/>
        </a:xfrm>
        <a:prstGeom prst="rect">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租车费*骑行时间</a:t>
          </a:r>
        </a:p>
      </dsp:txBody>
      <dsp:txXfrm>
        <a:off x="3909895" y="971698"/>
        <a:ext cx="2291742" cy="698702"/>
      </dsp:txXfrm>
    </dsp:sp>
    <dsp:sp modelId="{FF69BDC4-68D8-430D-9082-7A2675CE110F}">
      <dsp:nvSpPr>
        <dsp:cNvPr id="0" name=""/>
        <dsp:cNvSpPr/>
      </dsp:nvSpPr>
      <dsp:spPr>
        <a:xfrm>
          <a:off x="1159803" y="1845075"/>
          <a:ext cx="2291742" cy="698702"/>
        </a:xfrm>
        <a:prstGeom prst="rect">
          <a:avLst/>
        </a:prstGeom>
        <a:solidFill>
          <a:schemeClr val="accent4">
            <a:alpha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广告收益</a:t>
          </a:r>
        </a:p>
      </dsp:txBody>
      <dsp:txXfrm>
        <a:off x="1159803" y="1845075"/>
        <a:ext cx="2291742" cy="698702"/>
      </dsp:txXfrm>
    </dsp:sp>
    <dsp:sp modelId="{87694598-815E-45C6-B58D-BF4DD2695C98}">
      <dsp:nvSpPr>
        <dsp:cNvPr id="0" name=""/>
        <dsp:cNvSpPr/>
      </dsp:nvSpPr>
      <dsp:spPr>
        <a:xfrm>
          <a:off x="3909895" y="1845075"/>
          <a:ext cx="2291742" cy="698702"/>
        </a:xfrm>
        <a:prstGeom prst="rect">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正比于单车使用率</a:t>
          </a:r>
        </a:p>
      </dsp:txBody>
      <dsp:txXfrm>
        <a:off x="3909895" y="1845075"/>
        <a:ext cx="2291742" cy="698702"/>
      </dsp:txXfrm>
    </dsp:sp>
    <dsp:sp modelId="{00238B04-C610-49A0-8B27-B91675AFCAA2}">
      <dsp:nvSpPr>
        <dsp:cNvPr id="0" name=""/>
        <dsp:cNvSpPr/>
      </dsp:nvSpPr>
      <dsp:spPr>
        <a:xfrm>
          <a:off x="1159803" y="2718453"/>
          <a:ext cx="2291742" cy="698702"/>
        </a:xfrm>
        <a:prstGeom prst="rect">
          <a:avLst/>
        </a:prstGeom>
        <a:solidFill>
          <a:schemeClr val="accent4">
            <a:alpha val="7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维护成本</a:t>
          </a:r>
        </a:p>
      </dsp:txBody>
      <dsp:txXfrm>
        <a:off x="1159803" y="2718453"/>
        <a:ext cx="2291742" cy="698702"/>
      </dsp:txXfrm>
    </dsp:sp>
    <dsp:sp modelId="{D61A148C-7C3A-49F7-B585-39A60FDACF0D}">
      <dsp:nvSpPr>
        <dsp:cNvPr id="0" name=""/>
        <dsp:cNvSpPr/>
      </dsp:nvSpPr>
      <dsp:spPr>
        <a:xfrm>
          <a:off x="3909895" y="2718453"/>
          <a:ext cx="2291742" cy="698702"/>
        </a:xfrm>
        <a:prstGeom prst="rect">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正比于单车混乱度</a:t>
          </a:r>
        </a:p>
      </dsp:txBody>
      <dsp:txXfrm>
        <a:off x="3909895" y="2718453"/>
        <a:ext cx="2291742" cy="69870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2021/5/20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674493-DC93-4203-9835-7B3E7A75281B}" type="datetimeFigureOut">
              <a:rPr lang="zh-CN" altLang="en-US" smtClean="0"/>
              <a:t>2021/5/20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799E7F-3650-4947-9BB1-EA2A8E01CAD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F799E7F-3650-4947-9BB1-EA2A8E01CAD7}" type="slidenum">
              <a:rPr lang="zh-CN" altLang="en-US" smtClean="0"/>
              <a:t>14</a:t>
            </a:fld>
            <a:endParaRPr lang="zh-CN" altLang="en-US"/>
          </a:p>
        </p:txBody>
      </p:sp>
    </p:spTree>
    <p:extLst>
      <p:ext uri="{BB962C8B-B14F-4D97-AF65-F5344CB8AC3E}">
        <p14:creationId xmlns:p14="http://schemas.microsoft.com/office/powerpoint/2010/main" val="3858408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9C8086-95E3-4C11-9AB1-9A8E33B8519E}" type="datetimeFigureOut">
              <a:rPr lang="zh-CN" altLang="en-US" smtClean="0"/>
              <a:t>2021/5/20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E9AC2-44F8-4AC6-967E-66A5811D82E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C8086-95E3-4C11-9AB1-9A8E33B8519E}" type="datetimeFigureOut">
              <a:rPr lang="zh-CN" altLang="en-US" smtClean="0"/>
              <a:t>2021/5/20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E9AC2-44F8-4AC6-967E-66A5811D82E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4.sv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microsoft.com/office/2007/relationships/hdphoto" Target="../media/hdphoto2.wdp"/><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1.sv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chart" Target="../charts/chart1.xml"/><Relationship Id="rId5" Type="http://schemas.openxmlformats.org/officeDocument/2006/relationships/image" Target="../media/image6.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p4"/><Relationship Id="rId7" Type="http://schemas.microsoft.com/office/2007/relationships/hdphoto" Target="../media/hdphoto2.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Layout" Target="../slideLayouts/slideLayout7.xml"/><Relationship Id="rId10" Type="http://schemas.openxmlformats.org/officeDocument/2006/relationships/image" Target="../media/image33.png"/><Relationship Id="rId4" Type="http://schemas.openxmlformats.org/officeDocument/2006/relationships/video" Target="../media/media2.mp4"/><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chart" Target="../charts/chart4.xml"/><Relationship Id="rId3" Type="http://schemas.microsoft.com/office/2007/relationships/hdphoto" Target="../media/hdphoto2.wdp"/><Relationship Id="rId7"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2.wdp"/><Relationship Id="rId7" Type="http://schemas.openxmlformats.org/officeDocument/2006/relationships/diagramQuickStyle" Target="../diagrams/quickStyle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21.sv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11.svg"/><Relationship Id="rId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21.sv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11.svg"/><Relationship Id="rId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BEBA8EAE-BF5A-486C-A8C5-ECC9F3942E4B}">
                <a14:imgProps xmlns:a14="http://schemas.microsoft.com/office/drawing/2010/main">
                  <a14:imgLayer r:embed="rId3">
                    <a14:imgEffect>
                      <a14:saturation sat="33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2" name="图形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3960" y="2414791"/>
            <a:ext cx="2143386" cy="1753942"/>
          </a:xfrm>
          <a:prstGeom prst="rect">
            <a:avLst/>
          </a:prstGeom>
        </p:spPr>
      </p:pic>
      <p:sp>
        <p:nvSpPr>
          <p:cNvPr id="3" name="文本框 2"/>
          <p:cNvSpPr txBox="1"/>
          <p:nvPr/>
        </p:nvSpPr>
        <p:spPr>
          <a:xfrm>
            <a:off x="895771" y="3609003"/>
            <a:ext cx="957707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Arial" panose="020B0604020202020204" pitchFamily="34" charset="0"/>
              </a:rPr>
              <a:t>Research on management optimization strategy of bike sharing</a:t>
            </a:r>
          </a:p>
        </p:txBody>
      </p:sp>
      <p:sp>
        <p:nvSpPr>
          <p:cNvPr id="4" name="文本框 3"/>
          <p:cNvSpPr txBox="1"/>
          <p:nvPr/>
        </p:nvSpPr>
        <p:spPr>
          <a:xfrm>
            <a:off x="575310" y="2733675"/>
            <a:ext cx="764921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共享单车管理优化策略研究</a:t>
            </a:r>
          </a:p>
        </p:txBody>
      </p:sp>
      <p:sp>
        <p:nvSpPr>
          <p:cNvPr id="5" name="文本框 4"/>
          <p:cNvSpPr txBox="1"/>
          <p:nvPr/>
        </p:nvSpPr>
        <p:spPr>
          <a:xfrm>
            <a:off x="3975735" y="4496435"/>
            <a:ext cx="4070350" cy="398780"/>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zh-CN" altLang="en-US" sz="20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指导老师：毕惟红</a:t>
            </a:r>
          </a:p>
        </p:txBody>
      </p:sp>
      <p:sp>
        <p:nvSpPr>
          <p:cNvPr id="6" name="文本框 5"/>
          <p:cNvSpPr txBox="1"/>
          <p:nvPr/>
        </p:nvSpPr>
        <p:spPr>
          <a:xfrm>
            <a:off x="809055" y="6234742"/>
            <a:ext cx="1952080"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Mar.12, 2020</a:t>
            </a:r>
            <a:endParaRPr kumimoji="0" lang="zh-CN" altLang="en-US" sz="1800" b="0"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endParaRPr>
          </a:p>
        </p:txBody>
      </p:sp>
      <p:sp>
        <p:nvSpPr>
          <p:cNvPr id="7" name="文本框 6"/>
          <p:cNvSpPr txBox="1"/>
          <p:nvPr/>
        </p:nvSpPr>
        <p:spPr>
          <a:xfrm>
            <a:off x="808990" y="4496435"/>
            <a:ext cx="2347595" cy="398780"/>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zh-CN" altLang="en-US" sz="20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数学科学学院</a:t>
            </a:r>
          </a:p>
        </p:txBody>
      </p:sp>
      <p:grpSp>
        <p:nvGrpSpPr>
          <p:cNvPr id="37" name="组合 36"/>
          <p:cNvGrpSpPr/>
          <p:nvPr/>
        </p:nvGrpSpPr>
        <p:grpSpPr>
          <a:xfrm>
            <a:off x="101930" y="96124"/>
            <a:ext cx="2278018" cy="857413"/>
            <a:chOff x="8230325" y="4306212"/>
            <a:chExt cx="4147292" cy="1560981"/>
          </a:xfrm>
        </p:grpSpPr>
        <p:sp>
          <p:nvSpPr>
            <p:cNvPr id="32" name="矩形 31"/>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矩形 32"/>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矩形 33"/>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34"/>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矩形 35"/>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8" name="组合 37"/>
          <p:cNvGrpSpPr/>
          <p:nvPr/>
        </p:nvGrpSpPr>
        <p:grpSpPr>
          <a:xfrm flipH="1" flipV="1">
            <a:off x="9778932" y="5903199"/>
            <a:ext cx="2278018" cy="857413"/>
            <a:chOff x="8230325" y="4306212"/>
            <a:chExt cx="4147292" cy="1560981"/>
          </a:xfrm>
        </p:grpSpPr>
        <p:sp>
          <p:nvSpPr>
            <p:cNvPr id="39" name="矩形 38"/>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矩形 39"/>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矩形 40"/>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 name="矩形 42"/>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p:cNvGrpSpPr/>
          <p:nvPr/>
        </p:nvGrpSpPr>
        <p:grpSpPr>
          <a:xfrm>
            <a:off x="895771" y="2433431"/>
            <a:ext cx="6774773" cy="90000"/>
            <a:chOff x="895771" y="2497466"/>
            <a:chExt cx="6774773" cy="90000"/>
          </a:xfrm>
        </p:grpSpPr>
        <p:cxnSp>
          <p:nvCxnSpPr>
            <p:cNvPr id="45" name="直接连接符 44"/>
            <p:cNvCxnSpPr/>
            <p:nvPr/>
          </p:nvCxnSpPr>
          <p:spPr>
            <a:xfrm>
              <a:off x="895771" y="2542465"/>
              <a:ext cx="6679229" cy="0"/>
            </a:xfrm>
            <a:prstGeom prst="line">
              <a:avLst/>
            </a:prstGeom>
            <a:ln w="19050">
              <a:gradFill>
                <a:gsLst>
                  <a:gs pos="0">
                    <a:schemeClr val="accent4">
                      <a:alpha val="0"/>
                    </a:schemeClr>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rot="2700000" flipH="1" flipV="1">
              <a:off x="7580544" y="2497466"/>
              <a:ext cx="90000" cy="90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1" name="组合 50"/>
          <p:cNvGrpSpPr/>
          <p:nvPr/>
        </p:nvGrpSpPr>
        <p:grpSpPr>
          <a:xfrm>
            <a:off x="799039" y="4113240"/>
            <a:ext cx="6775961" cy="90000"/>
            <a:chOff x="799039" y="4113240"/>
            <a:chExt cx="6775961" cy="90000"/>
          </a:xfrm>
        </p:grpSpPr>
        <p:cxnSp>
          <p:nvCxnSpPr>
            <p:cNvPr id="47" name="直接连接符 46"/>
            <p:cNvCxnSpPr/>
            <p:nvPr/>
          </p:nvCxnSpPr>
          <p:spPr>
            <a:xfrm>
              <a:off x="895771" y="4161715"/>
              <a:ext cx="6679229" cy="0"/>
            </a:xfrm>
            <a:prstGeom prst="line">
              <a:avLst/>
            </a:prstGeom>
            <a:ln w="19050">
              <a:gradFill>
                <a:gsLst>
                  <a:gs pos="0">
                    <a:schemeClr val="accent4"/>
                  </a:gs>
                  <a:gs pos="100000">
                    <a:schemeClr val="accent4">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rot="2700000" flipH="1" flipV="1">
              <a:off x="799039" y="4113240"/>
              <a:ext cx="90000" cy="90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4" name="矩形 43"/>
          <p:cNvSpPr/>
          <p:nvPr/>
        </p:nvSpPr>
        <p:spPr>
          <a:xfrm>
            <a:off x="10938760" y="157375"/>
            <a:ext cx="900181" cy="900183"/>
          </a:xfrm>
          <a:prstGeom prst="rect">
            <a:avLst/>
          </a:prstGeom>
          <a:blipFill dpi="0" rotWithShape="1">
            <a:blip r:embed="rId6">
              <a:biLevel thresh="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文本框 8"/>
          <p:cNvSpPr txBox="1"/>
          <p:nvPr/>
        </p:nvSpPr>
        <p:spPr>
          <a:xfrm>
            <a:off x="3975735" y="4955540"/>
            <a:ext cx="4070350" cy="368300"/>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zh-CN" altLang="en-US" sz="1800" b="0"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小组成员：许乐乐</a:t>
            </a:r>
            <a:r>
              <a:rPr kumimoji="0" lang="en-US" altLang="zh-CN" sz="1800" b="0"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  </a:t>
            </a:r>
            <a:r>
              <a:rPr kumimoji="0" lang="zh-CN" altLang="en-US" sz="1800" b="0"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干乐意</a:t>
            </a:r>
            <a:r>
              <a:rPr kumimoji="0" lang="en-US" altLang="zh-CN" sz="1800" b="0"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  </a:t>
            </a:r>
            <a:r>
              <a:rPr kumimoji="0" lang="zh-CN" altLang="en-US" sz="1800" b="0"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谢宝玲</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BEBA8EAE-BF5A-486C-A8C5-ECC9F3942E4B}">
                <a14:imgProps xmlns:a14="http://schemas.microsoft.com/office/drawing/2010/main">
                  <a14:imgLayer r:embed="rId3">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22078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ym typeface="+mn-ea"/>
              </a:rPr>
              <a:t>计算机模拟</a:t>
            </a:r>
            <a:endPar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endParaRPr>
          </a:p>
        </p:txBody>
      </p:sp>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flipV="1">
            <a:off x="9778932" y="5903199"/>
            <a:ext cx="2278018" cy="857413"/>
            <a:chOff x="8230325" y="4306212"/>
            <a:chExt cx="4147292" cy="1560981"/>
          </a:xfrm>
        </p:grpSpPr>
        <p:sp>
          <p:nvSpPr>
            <p:cNvPr id="16" name="矩形 15"/>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452727" y="762331"/>
            <a:ext cx="7836355" cy="584775"/>
            <a:chOff x="3039938" y="277716"/>
            <a:chExt cx="7836355" cy="584775"/>
          </a:xfrm>
        </p:grpSpPr>
        <p:sp>
          <p:nvSpPr>
            <p:cNvPr id="36" name="文本框 35"/>
            <p:cNvSpPr txBox="1"/>
            <p:nvPr/>
          </p:nvSpPr>
          <p:spPr>
            <a:xfrm>
              <a:off x="3039938" y="277716"/>
              <a:ext cx="38824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3</a:t>
              </a:r>
              <a:endParaRPr kumimoji="0" lang="zh-CN"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endParaRPr>
            </a:p>
          </p:txBody>
        </p:sp>
        <p:sp>
          <p:nvSpPr>
            <p:cNvPr id="37" name="文本框 36"/>
            <p:cNvSpPr txBox="1"/>
            <p:nvPr/>
          </p:nvSpPr>
          <p:spPr>
            <a:xfrm>
              <a:off x="3337438" y="308493"/>
              <a:ext cx="288425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38" name="文本框 37"/>
            <p:cNvSpPr txBox="1"/>
            <p:nvPr/>
          </p:nvSpPr>
          <p:spPr>
            <a:xfrm>
              <a:off x="5455881" y="308791"/>
              <a:ext cx="542041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Computer simulation</a:t>
              </a:r>
            </a:p>
          </p:txBody>
        </p:sp>
        <p:cxnSp>
          <p:nvCxnSpPr>
            <p:cNvPr id="39" name="直接连接符 38"/>
            <p:cNvCxnSpPr/>
            <p:nvPr/>
          </p:nvCxnSpPr>
          <p:spPr>
            <a:xfrm flipH="1">
              <a:off x="5315685" y="377078"/>
              <a:ext cx="140511" cy="38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749935" y="1537970"/>
            <a:ext cx="10701018" cy="1466850"/>
            <a:chOff x="7922942" y="1296375"/>
            <a:chExt cx="2382969" cy="1143089"/>
          </a:xfrm>
        </p:grpSpPr>
        <p:sp>
          <p:nvSpPr>
            <p:cNvPr id="43" name="文本框 42"/>
            <p:cNvSpPr txBox="1"/>
            <p:nvPr/>
          </p:nvSpPr>
          <p:spPr>
            <a:xfrm>
              <a:off x="7922943" y="1296375"/>
              <a:ext cx="1669868" cy="35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01 Omega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矩阵</a:t>
              </a:r>
            </a:p>
          </p:txBody>
        </p:sp>
        <p:sp>
          <p:nvSpPr>
            <p:cNvPr id="44" name="文本框 43"/>
            <p:cNvSpPr txBox="1"/>
            <p:nvPr/>
          </p:nvSpPr>
          <p:spPr>
            <a:xfrm>
              <a:off x="7922942" y="1648704"/>
              <a:ext cx="2382969" cy="790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err="1">
                  <a:ln>
                    <a:noFill/>
                  </a:ln>
                  <a:solidFill>
                    <a:prstClr val="black"/>
                  </a:solidFill>
                  <a:effectLst/>
                  <a:uLnTx/>
                  <a:uFillTx/>
                  <a:latin typeface="仿宋" panose="02010609060101010101" charset="-122"/>
                  <a:ea typeface="仿宋" panose="02010609060101010101" charset="-122"/>
                  <a:cs typeface="仿宋" panose="02010609060101010101" charset="-122"/>
                </a:rPr>
                <a:t>为了模拟行人的整个骑行决策行为，首先需要构建基于紫金港布局的PMFG区域图</a:t>
              </a:r>
              <a:r>
                <a:rPr kumimoji="0" lang="en-US" altLang="zh-CN"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——Omega</a:t>
              </a:r>
              <a:r>
                <a:rPr kumimoji="0" lang="zh-CN" altLang="en-US"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矩阵。根据前期聚类分析的结果，对P区、M区、F区和不可停放区域G区进行存储，对应元素分别为2、1、0、-1 。可视化结果如下所示：</a:t>
              </a:r>
            </a:p>
          </p:txBody>
        </p:sp>
      </p:grpSp>
      <p:pic>
        <p:nvPicPr>
          <p:cNvPr id="41" name="图片 40" descr="Omega"/>
          <p:cNvPicPr>
            <a:picLocks noChangeAspect="1"/>
          </p:cNvPicPr>
          <p:nvPr/>
        </p:nvPicPr>
        <p:blipFill>
          <a:blip r:embed="rId5"/>
          <a:stretch>
            <a:fillRect/>
          </a:stretch>
        </p:blipFill>
        <p:spPr>
          <a:xfrm>
            <a:off x="2484098" y="3004820"/>
            <a:ext cx="4946650" cy="3272155"/>
          </a:xfrm>
          <a:prstGeom prst="rect">
            <a:avLst/>
          </a:prstGeom>
        </p:spPr>
      </p:pic>
      <p:sp>
        <p:nvSpPr>
          <p:cNvPr id="21" name="文本框 20"/>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olidFill>
                  <a:prstClr val="white"/>
                </a:solidFill>
                <a:sym typeface="+mn-ea"/>
              </a:rPr>
              <a:t>中期回顾</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22" name="文本框 21"/>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grpSp>
        <p:nvGrpSpPr>
          <p:cNvPr id="24" name="组合 23">
            <a:extLst>
              <a:ext uri="{FF2B5EF4-FFF2-40B4-BE49-F238E27FC236}">
                <a16:creationId xmlns:a16="http://schemas.microsoft.com/office/drawing/2014/main" id="{EEFA5183-63D9-4509-9898-2309E10A1256}"/>
              </a:ext>
            </a:extLst>
          </p:cNvPr>
          <p:cNvGrpSpPr/>
          <p:nvPr/>
        </p:nvGrpSpPr>
        <p:grpSpPr>
          <a:xfrm>
            <a:off x="7517043" y="4759379"/>
            <a:ext cx="2880641" cy="1380592"/>
            <a:chOff x="8150018" y="4765040"/>
            <a:chExt cx="2880641" cy="1380592"/>
          </a:xfrm>
        </p:grpSpPr>
        <p:sp>
          <p:nvSpPr>
            <p:cNvPr id="4" name="矩形 3">
              <a:extLst>
                <a:ext uri="{FF2B5EF4-FFF2-40B4-BE49-F238E27FC236}">
                  <a16:creationId xmlns:a16="http://schemas.microsoft.com/office/drawing/2014/main" id="{207AE3FB-0E21-429A-BEF1-6783B5C06F38}"/>
                </a:ext>
              </a:extLst>
            </p:cNvPr>
            <p:cNvSpPr/>
            <p:nvPr/>
          </p:nvSpPr>
          <p:spPr>
            <a:xfrm>
              <a:off x="8150018" y="4765040"/>
              <a:ext cx="2590345" cy="138059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9861DDB-024E-4A46-9D8B-76D72D70CD6F}"/>
                </a:ext>
              </a:extLst>
            </p:cNvPr>
            <p:cNvSpPr/>
            <p:nvPr/>
          </p:nvSpPr>
          <p:spPr>
            <a:xfrm>
              <a:off x="8248688" y="4886960"/>
              <a:ext cx="397472" cy="193040"/>
            </a:xfrm>
            <a:prstGeom prst="rect">
              <a:avLst/>
            </a:prstGeom>
            <a:solidFill>
              <a:srgbClr val="007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1A9DF97-2548-4706-AD50-BD0C6E1B4EA4}"/>
                </a:ext>
              </a:extLst>
            </p:cNvPr>
            <p:cNvSpPr/>
            <p:nvPr/>
          </p:nvSpPr>
          <p:spPr>
            <a:xfrm>
              <a:off x="8248688" y="5206031"/>
              <a:ext cx="397472" cy="193040"/>
            </a:xfrm>
            <a:prstGeom prst="rect">
              <a:avLst/>
            </a:prstGeom>
            <a:solidFill>
              <a:srgbClr val="FDFD0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D51B74BC-991E-4A08-86A3-6DD5E88A02F6}"/>
                </a:ext>
              </a:extLst>
            </p:cNvPr>
            <p:cNvSpPr/>
            <p:nvPr/>
          </p:nvSpPr>
          <p:spPr>
            <a:xfrm>
              <a:off x="8248688" y="5534501"/>
              <a:ext cx="397472" cy="19304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8D7D3C26-CCC7-4446-B684-FACF0C5C756A}"/>
                </a:ext>
              </a:extLst>
            </p:cNvPr>
            <p:cNvSpPr/>
            <p:nvPr/>
          </p:nvSpPr>
          <p:spPr>
            <a:xfrm>
              <a:off x="8243252" y="5839804"/>
              <a:ext cx="397472" cy="193040"/>
            </a:xfrm>
            <a:prstGeom prst="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72CC170-88F8-4EE8-B987-C6086320E9C4}"/>
                </a:ext>
              </a:extLst>
            </p:cNvPr>
            <p:cNvSpPr txBox="1"/>
            <p:nvPr/>
          </p:nvSpPr>
          <p:spPr>
            <a:xfrm>
              <a:off x="8710084" y="4798814"/>
              <a:ext cx="2317277"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P</a:t>
              </a:r>
              <a:r>
                <a:rPr lang="zh-CN" altLang="en-US" dirty="0">
                  <a:latin typeface="黑体" panose="02010609060101010101" pitchFamily="49" charset="-122"/>
                  <a:ea typeface="黑体" panose="02010609060101010101" pitchFamily="49" charset="-122"/>
                </a:rPr>
                <a:t>区 最佳停车区</a:t>
              </a:r>
            </a:p>
          </p:txBody>
        </p:sp>
        <p:sp>
          <p:nvSpPr>
            <p:cNvPr id="34" name="文本框 33">
              <a:extLst>
                <a:ext uri="{FF2B5EF4-FFF2-40B4-BE49-F238E27FC236}">
                  <a16:creationId xmlns:a16="http://schemas.microsoft.com/office/drawing/2014/main" id="{BBD1B64B-1A7F-41AB-9C46-F4919FA22A7A}"/>
                </a:ext>
              </a:extLst>
            </p:cNvPr>
            <p:cNvSpPr txBox="1"/>
            <p:nvPr/>
          </p:nvSpPr>
          <p:spPr>
            <a:xfrm>
              <a:off x="8710083" y="5120562"/>
              <a:ext cx="2317277"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M</a:t>
              </a:r>
              <a:r>
                <a:rPr lang="zh-CN" altLang="en-US" dirty="0">
                  <a:latin typeface="黑体" panose="02010609060101010101" pitchFamily="49" charset="-122"/>
                  <a:ea typeface="黑体" panose="02010609060101010101" pitchFamily="49" charset="-122"/>
                </a:rPr>
                <a:t>区 次停车区</a:t>
              </a:r>
            </a:p>
          </p:txBody>
        </p:sp>
        <p:sp>
          <p:nvSpPr>
            <p:cNvPr id="35" name="文本框 34">
              <a:extLst>
                <a:ext uri="{FF2B5EF4-FFF2-40B4-BE49-F238E27FC236}">
                  <a16:creationId xmlns:a16="http://schemas.microsoft.com/office/drawing/2014/main" id="{BCA59B39-5E3E-41A9-8382-66FA27201CEC}"/>
                </a:ext>
              </a:extLst>
            </p:cNvPr>
            <p:cNvSpPr txBox="1"/>
            <p:nvPr/>
          </p:nvSpPr>
          <p:spPr>
            <a:xfrm>
              <a:off x="8713382" y="5446355"/>
              <a:ext cx="2317277"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F</a:t>
              </a:r>
              <a:r>
                <a:rPr lang="zh-CN" altLang="en-US" dirty="0">
                  <a:latin typeface="黑体" panose="02010609060101010101" pitchFamily="49" charset="-122"/>
                  <a:ea typeface="黑体" panose="02010609060101010101" pitchFamily="49" charset="-122"/>
                </a:rPr>
                <a:t>区 不建议停车区</a:t>
              </a:r>
            </a:p>
          </p:txBody>
        </p:sp>
        <p:sp>
          <p:nvSpPr>
            <p:cNvPr id="40" name="文本框 39">
              <a:extLst>
                <a:ext uri="{FF2B5EF4-FFF2-40B4-BE49-F238E27FC236}">
                  <a16:creationId xmlns:a16="http://schemas.microsoft.com/office/drawing/2014/main" id="{904A9E3C-5006-4E7E-AB5E-E073184CD7D8}"/>
                </a:ext>
              </a:extLst>
            </p:cNvPr>
            <p:cNvSpPr txBox="1"/>
            <p:nvPr/>
          </p:nvSpPr>
          <p:spPr>
            <a:xfrm>
              <a:off x="8705827" y="5763576"/>
              <a:ext cx="2317277"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G</a:t>
              </a:r>
              <a:r>
                <a:rPr lang="zh-CN" altLang="en-US" dirty="0">
                  <a:latin typeface="黑体" panose="02010609060101010101" pitchFamily="49" charset="-122"/>
                  <a:ea typeface="黑体" panose="02010609060101010101" pitchFamily="49" charset="-122"/>
                </a:rPr>
                <a:t>区 不可停车区</a:t>
              </a:r>
            </a:p>
          </p:txBody>
        </p:sp>
      </p:grpSp>
      <p:cxnSp>
        <p:nvCxnSpPr>
          <p:cNvPr id="33" name="直接箭头连接符 32">
            <a:extLst>
              <a:ext uri="{FF2B5EF4-FFF2-40B4-BE49-F238E27FC236}">
                <a16:creationId xmlns:a16="http://schemas.microsoft.com/office/drawing/2014/main" id="{B118256E-7125-4541-B7B6-0356937AD48D}"/>
              </a:ext>
            </a:extLst>
          </p:cNvPr>
          <p:cNvCxnSpPr/>
          <p:nvPr/>
        </p:nvCxnSpPr>
        <p:spPr>
          <a:xfrm flipV="1">
            <a:off x="7058807" y="3474673"/>
            <a:ext cx="830178" cy="1925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矩形 41">
            <a:extLst>
              <a:ext uri="{FF2B5EF4-FFF2-40B4-BE49-F238E27FC236}">
                <a16:creationId xmlns:a16="http://schemas.microsoft.com/office/drawing/2014/main" id="{A4C209BC-F7A5-4C41-8C67-7890E5EEA08F}"/>
              </a:ext>
            </a:extLst>
          </p:cNvPr>
          <p:cNvSpPr/>
          <p:nvPr/>
        </p:nvSpPr>
        <p:spPr>
          <a:xfrm>
            <a:off x="7970018" y="3360342"/>
            <a:ext cx="180000" cy="180000"/>
          </a:xfrm>
          <a:prstGeom prst="rect">
            <a:avLst/>
          </a:prstGeom>
          <a:solidFill>
            <a:srgbClr val="FFFFFF"/>
          </a:solidFill>
          <a:ln>
            <a:solidFill>
              <a:srgbClr val="CECECE"/>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513EA454-532B-473B-AC6D-ABDD7E29427A}"/>
              </a:ext>
            </a:extLst>
          </p:cNvPr>
          <p:cNvSpPr txBox="1"/>
          <p:nvPr/>
        </p:nvSpPr>
        <p:spPr>
          <a:xfrm>
            <a:off x="7994189" y="3243782"/>
            <a:ext cx="1713713" cy="646331"/>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单元格大小</a:t>
            </a:r>
            <a:endParaRPr lang="en-US" altLang="zh-CN" dirty="0">
              <a:latin typeface="黑体" panose="02010609060101010101" pitchFamily="49" charset="-122"/>
              <a:ea typeface="黑体" panose="02010609060101010101" pitchFamily="49" charset="-122"/>
            </a:endParaRPr>
          </a:p>
          <a:p>
            <a:pPr algn="ctr"/>
            <a:r>
              <a:rPr lang="en-US" altLang="zh-CN" dirty="0">
                <a:latin typeface="黑体" panose="02010609060101010101" pitchFamily="49" charset="-122"/>
                <a:ea typeface="黑体" panose="02010609060101010101" pitchFamily="49" charset="-122"/>
              </a:rPr>
              <a:t>25m</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25m</a:t>
            </a:r>
            <a:endParaRPr lang="zh-CN" altLang="en-US" dirty="0">
              <a:latin typeface="黑体" panose="02010609060101010101" pitchFamily="49" charset="-122"/>
              <a:ea typeface="黑体" panose="02010609060101010101" pitchFamily="49" charset="-122"/>
            </a:endParaRPr>
          </a:p>
        </p:txBody>
      </p:sp>
      <p:grpSp>
        <p:nvGrpSpPr>
          <p:cNvPr id="49" name="组合 48">
            <a:extLst>
              <a:ext uri="{FF2B5EF4-FFF2-40B4-BE49-F238E27FC236}">
                <a16:creationId xmlns:a16="http://schemas.microsoft.com/office/drawing/2014/main" id="{42EEBB17-622D-4C4C-BAAB-7AEE61E98900}"/>
              </a:ext>
            </a:extLst>
          </p:cNvPr>
          <p:cNvGrpSpPr/>
          <p:nvPr/>
        </p:nvGrpSpPr>
        <p:grpSpPr>
          <a:xfrm>
            <a:off x="3377148" y="1211398"/>
            <a:ext cx="1745576" cy="914400"/>
            <a:chOff x="3377148" y="1211398"/>
            <a:chExt cx="1745576" cy="914400"/>
          </a:xfrm>
        </p:grpSpPr>
        <p:pic>
          <p:nvPicPr>
            <p:cNvPr id="47" name="图形 46" descr="带标记的地图">
              <a:extLst>
                <a:ext uri="{FF2B5EF4-FFF2-40B4-BE49-F238E27FC236}">
                  <a16:creationId xmlns:a16="http://schemas.microsoft.com/office/drawing/2014/main" id="{056DB1FF-E24F-4132-A6A3-26996B94F1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7148" y="1211398"/>
              <a:ext cx="914400" cy="914400"/>
            </a:xfrm>
            <a:prstGeom prst="rect">
              <a:avLst/>
            </a:prstGeom>
          </p:spPr>
        </p:pic>
        <p:sp>
          <p:nvSpPr>
            <p:cNvPr id="48" name="文本框 47">
              <a:extLst>
                <a:ext uri="{FF2B5EF4-FFF2-40B4-BE49-F238E27FC236}">
                  <a16:creationId xmlns:a16="http://schemas.microsoft.com/office/drawing/2014/main" id="{7E73D782-4A3A-476D-9355-B5884B5AFCDF}"/>
                </a:ext>
              </a:extLst>
            </p:cNvPr>
            <p:cNvSpPr txBox="1"/>
            <p:nvPr/>
          </p:nvSpPr>
          <p:spPr>
            <a:xfrm>
              <a:off x="4254043" y="1427962"/>
              <a:ext cx="868681" cy="646331"/>
            </a:xfrm>
            <a:prstGeom prst="rect">
              <a:avLst/>
            </a:prstGeom>
            <a:noFill/>
          </p:spPr>
          <p:txBody>
            <a:bodyPr wrap="square" rtlCol="0">
              <a:spAutoFit/>
            </a:bodyPr>
            <a:lstStyle/>
            <a:p>
              <a:r>
                <a:rPr lang="zh-CN" altLang="en-US" sz="3600" dirty="0">
                  <a:solidFill>
                    <a:srgbClr val="666666"/>
                  </a:solidFill>
                  <a:latin typeface="华文隶书" panose="02010800040101010101" pitchFamily="2" charset="-122"/>
                  <a:ea typeface="华文隶书" panose="02010800040101010101" pitchFamily="2" charset="-122"/>
                </a:rPr>
                <a:t>地</a:t>
              </a: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BEBA8EAE-BF5A-486C-A8C5-ECC9F3942E4B}">
                <a14:imgProps xmlns:a14="http://schemas.microsoft.com/office/drawing/2010/main">
                  <a14:imgLayer r:embed="rId3">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22078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ym typeface="+mn-ea"/>
              </a:rPr>
              <a:t>计算机模拟</a:t>
            </a:r>
            <a:endPar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endParaRPr>
          </a:p>
        </p:txBody>
      </p:sp>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flipV="1">
            <a:off x="9778932" y="5903199"/>
            <a:ext cx="2278018" cy="857413"/>
            <a:chOff x="8230325" y="4306212"/>
            <a:chExt cx="4147292" cy="1560981"/>
          </a:xfrm>
        </p:grpSpPr>
        <p:sp>
          <p:nvSpPr>
            <p:cNvPr id="16" name="矩形 15"/>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452727" y="762331"/>
            <a:ext cx="7836355" cy="584775"/>
            <a:chOff x="3039938" y="277716"/>
            <a:chExt cx="7836355" cy="584775"/>
          </a:xfrm>
        </p:grpSpPr>
        <p:sp>
          <p:nvSpPr>
            <p:cNvPr id="36" name="文本框 35"/>
            <p:cNvSpPr txBox="1"/>
            <p:nvPr/>
          </p:nvSpPr>
          <p:spPr>
            <a:xfrm>
              <a:off x="3039938" y="277716"/>
              <a:ext cx="38824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3</a:t>
              </a:r>
              <a:endParaRPr kumimoji="0" lang="zh-CN"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endParaRPr>
            </a:p>
          </p:txBody>
        </p:sp>
        <p:sp>
          <p:nvSpPr>
            <p:cNvPr id="37" name="文本框 36"/>
            <p:cNvSpPr txBox="1"/>
            <p:nvPr/>
          </p:nvSpPr>
          <p:spPr>
            <a:xfrm>
              <a:off x="3337438" y="308493"/>
              <a:ext cx="288425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38" name="文本框 37"/>
            <p:cNvSpPr txBox="1"/>
            <p:nvPr/>
          </p:nvSpPr>
          <p:spPr>
            <a:xfrm>
              <a:off x="5455881" y="308791"/>
              <a:ext cx="542041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Computer simulation</a:t>
              </a:r>
            </a:p>
          </p:txBody>
        </p:sp>
        <p:cxnSp>
          <p:nvCxnSpPr>
            <p:cNvPr id="39" name="直接连接符 38"/>
            <p:cNvCxnSpPr/>
            <p:nvPr/>
          </p:nvCxnSpPr>
          <p:spPr>
            <a:xfrm flipH="1">
              <a:off x="5315685" y="377078"/>
              <a:ext cx="140511" cy="38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749935" y="1537970"/>
            <a:ext cx="10701018" cy="1466850"/>
            <a:chOff x="7922942" y="1296375"/>
            <a:chExt cx="2382969" cy="1143089"/>
          </a:xfrm>
        </p:grpSpPr>
        <p:sp>
          <p:nvSpPr>
            <p:cNvPr id="43" name="文本框 42"/>
            <p:cNvSpPr txBox="1"/>
            <p:nvPr/>
          </p:nvSpPr>
          <p:spPr>
            <a:xfrm>
              <a:off x="7922943" y="1296375"/>
              <a:ext cx="1669868" cy="35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02 Cell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矩阵</a:t>
              </a:r>
            </a:p>
          </p:txBody>
        </p:sp>
        <p:sp>
          <p:nvSpPr>
            <p:cNvPr id="44" name="文本框 43"/>
            <p:cNvSpPr txBox="1"/>
            <p:nvPr/>
          </p:nvSpPr>
          <p:spPr>
            <a:xfrm>
              <a:off x="7922942" y="1648704"/>
              <a:ext cx="2382969" cy="790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接下来对Omega区域进行单车投放，为了更好地模拟不同区域单车数量的变化，我们引入了方格矩阵Cell。Cell矩阵刻画了每个小方格中共享单车的数量，并且在整个模拟过程中Cell的改变有两种情形：</a:t>
              </a:r>
            </a:p>
          </p:txBody>
        </p:sp>
      </p:grpSp>
      <p:pic>
        <p:nvPicPr>
          <p:cNvPr id="23" name="图片 22"/>
          <p:cNvPicPr>
            <a:picLocks noChangeAspect="1"/>
          </p:cNvPicPr>
          <p:nvPr/>
        </p:nvPicPr>
        <p:blipFill>
          <a:blip r:embed="rId5"/>
          <a:srcRect l="38550" t="24198" r="34240" b="43781"/>
          <a:stretch>
            <a:fillRect/>
          </a:stretch>
        </p:blipFill>
        <p:spPr>
          <a:xfrm>
            <a:off x="1276985" y="3462655"/>
            <a:ext cx="3980815" cy="2635250"/>
          </a:xfrm>
          <a:prstGeom prst="rect">
            <a:avLst/>
          </a:prstGeom>
        </p:spPr>
      </p:pic>
      <p:pic>
        <p:nvPicPr>
          <p:cNvPr id="24" name="图片 23"/>
          <p:cNvPicPr>
            <a:picLocks noChangeAspect="1"/>
          </p:cNvPicPr>
          <p:nvPr/>
        </p:nvPicPr>
        <p:blipFill>
          <a:blip r:embed="rId6"/>
          <a:srcRect l="38806" t="35540" r="34470" b="32600"/>
          <a:stretch>
            <a:fillRect/>
          </a:stretch>
        </p:blipFill>
        <p:spPr>
          <a:xfrm>
            <a:off x="5671820" y="3462655"/>
            <a:ext cx="3909695" cy="2621915"/>
          </a:xfrm>
          <a:prstGeom prst="rect">
            <a:avLst/>
          </a:prstGeom>
        </p:spPr>
      </p:pic>
      <p:sp>
        <p:nvSpPr>
          <p:cNvPr id="21" name="文本框 20"/>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olidFill>
                  <a:prstClr val="white"/>
                </a:solidFill>
                <a:sym typeface="+mn-ea"/>
              </a:rPr>
              <a:t>中期回顾</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22" name="文本框 21"/>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grpSp>
        <p:nvGrpSpPr>
          <p:cNvPr id="27" name="组合 26">
            <a:extLst>
              <a:ext uri="{FF2B5EF4-FFF2-40B4-BE49-F238E27FC236}">
                <a16:creationId xmlns:a16="http://schemas.microsoft.com/office/drawing/2014/main" id="{DED5735A-A7BE-4234-8DEC-AE2D587A17B2}"/>
              </a:ext>
            </a:extLst>
          </p:cNvPr>
          <p:cNvGrpSpPr/>
          <p:nvPr/>
        </p:nvGrpSpPr>
        <p:grpSpPr>
          <a:xfrm>
            <a:off x="3556955" y="1376537"/>
            <a:ext cx="1565769" cy="697756"/>
            <a:chOff x="3556955" y="1376537"/>
            <a:chExt cx="1565769" cy="697756"/>
          </a:xfrm>
        </p:grpSpPr>
        <p:pic>
          <p:nvPicPr>
            <p:cNvPr id="26" name="图形 25" descr="骑自行车">
              <a:extLst>
                <a:ext uri="{FF2B5EF4-FFF2-40B4-BE49-F238E27FC236}">
                  <a16:creationId xmlns:a16="http://schemas.microsoft.com/office/drawing/2014/main" id="{F49D2BE1-E3DD-4744-8F5E-8C6AD78FCC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56955" y="1376537"/>
              <a:ext cx="674850" cy="674850"/>
            </a:xfrm>
            <a:prstGeom prst="rect">
              <a:avLst/>
            </a:prstGeom>
          </p:spPr>
        </p:pic>
        <p:sp>
          <p:nvSpPr>
            <p:cNvPr id="35" name="文本框 34">
              <a:extLst>
                <a:ext uri="{FF2B5EF4-FFF2-40B4-BE49-F238E27FC236}">
                  <a16:creationId xmlns:a16="http://schemas.microsoft.com/office/drawing/2014/main" id="{2F94B72D-3D40-432C-B044-10D25363E413}"/>
                </a:ext>
              </a:extLst>
            </p:cNvPr>
            <p:cNvSpPr txBox="1"/>
            <p:nvPr/>
          </p:nvSpPr>
          <p:spPr>
            <a:xfrm>
              <a:off x="4254043" y="1427962"/>
              <a:ext cx="868681" cy="646331"/>
            </a:xfrm>
            <a:prstGeom prst="rect">
              <a:avLst/>
            </a:prstGeom>
            <a:noFill/>
          </p:spPr>
          <p:txBody>
            <a:bodyPr wrap="square" rtlCol="0">
              <a:spAutoFit/>
            </a:bodyPr>
            <a:lstStyle/>
            <a:p>
              <a:r>
                <a:rPr lang="zh-CN" altLang="en-US" sz="3600" dirty="0">
                  <a:solidFill>
                    <a:srgbClr val="666666"/>
                  </a:solidFill>
                  <a:latin typeface="华文隶书" panose="02010800040101010101" pitchFamily="2" charset="-122"/>
                  <a:ea typeface="华文隶书" panose="02010800040101010101" pitchFamily="2" charset="-122"/>
                </a:rPr>
                <a:t>车</a:t>
              </a: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BEBA8EAE-BF5A-486C-A8C5-ECC9F3942E4B}">
                <a14:imgProps xmlns:a14="http://schemas.microsoft.com/office/drawing/2010/main">
                  <a14:imgLayer r:embed="rId3">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22078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ym typeface="+mn-ea"/>
              </a:rPr>
              <a:t>计算机模拟</a:t>
            </a:r>
            <a:endPar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endParaRPr>
          </a:p>
        </p:txBody>
      </p:sp>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flipV="1">
            <a:off x="9778932" y="5903199"/>
            <a:ext cx="2278018" cy="857413"/>
            <a:chOff x="8230325" y="4306212"/>
            <a:chExt cx="4147292" cy="1560981"/>
          </a:xfrm>
        </p:grpSpPr>
        <p:sp>
          <p:nvSpPr>
            <p:cNvPr id="16" name="矩形 15"/>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452727" y="762331"/>
            <a:ext cx="7836355" cy="584775"/>
            <a:chOff x="3039938" y="277716"/>
            <a:chExt cx="7836355" cy="584775"/>
          </a:xfrm>
        </p:grpSpPr>
        <p:sp>
          <p:nvSpPr>
            <p:cNvPr id="36" name="文本框 35"/>
            <p:cNvSpPr txBox="1"/>
            <p:nvPr/>
          </p:nvSpPr>
          <p:spPr>
            <a:xfrm>
              <a:off x="3039938" y="277716"/>
              <a:ext cx="38824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3</a:t>
              </a:r>
              <a:endParaRPr kumimoji="0" lang="zh-CN"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endParaRPr>
            </a:p>
          </p:txBody>
        </p:sp>
        <p:sp>
          <p:nvSpPr>
            <p:cNvPr id="37" name="文本框 36"/>
            <p:cNvSpPr txBox="1"/>
            <p:nvPr/>
          </p:nvSpPr>
          <p:spPr>
            <a:xfrm>
              <a:off x="3337438" y="308493"/>
              <a:ext cx="288425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38" name="文本框 37"/>
            <p:cNvSpPr txBox="1"/>
            <p:nvPr/>
          </p:nvSpPr>
          <p:spPr>
            <a:xfrm>
              <a:off x="5455881" y="308791"/>
              <a:ext cx="542041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Computer simulation</a:t>
              </a:r>
            </a:p>
          </p:txBody>
        </p:sp>
        <p:cxnSp>
          <p:nvCxnSpPr>
            <p:cNvPr id="39" name="直接连接符 38"/>
            <p:cNvCxnSpPr/>
            <p:nvPr/>
          </p:nvCxnSpPr>
          <p:spPr>
            <a:xfrm flipH="1">
              <a:off x="5315685" y="377078"/>
              <a:ext cx="140511" cy="38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749935" y="1537970"/>
            <a:ext cx="10701018" cy="1466850"/>
            <a:chOff x="7922942" y="1296375"/>
            <a:chExt cx="2382969" cy="1143089"/>
          </a:xfrm>
        </p:grpSpPr>
        <p:sp>
          <p:nvSpPr>
            <p:cNvPr id="43" name="文本框 42"/>
            <p:cNvSpPr txBox="1"/>
            <p:nvPr/>
          </p:nvSpPr>
          <p:spPr>
            <a:xfrm>
              <a:off x="7922943" y="1296375"/>
              <a:ext cx="1669868" cy="35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03 Event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矩阵</a:t>
              </a:r>
            </a:p>
          </p:txBody>
        </p:sp>
        <p:sp>
          <p:nvSpPr>
            <p:cNvPr id="44" name="文本框 43"/>
            <p:cNvSpPr txBox="1"/>
            <p:nvPr/>
          </p:nvSpPr>
          <p:spPr>
            <a:xfrm>
              <a:off x="7922942" y="1648704"/>
              <a:ext cx="2382969" cy="790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之后</a:t>
              </a:r>
              <a:r>
                <a:rPr kumimoji="0" sz="2000" b="0" i="0" u="none" strike="noStrike" kern="1200" cap="none" spc="0" normalizeH="0" baseline="0" noProof="0" dirty="0" err="1">
                  <a:ln>
                    <a:noFill/>
                  </a:ln>
                  <a:solidFill>
                    <a:prstClr val="black"/>
                  </a:solidFill>
                  <a:effectLst/>
                  <a:uLnTx/>
                  <a:uFillTx/>
                  <a:latin typeface="仿宋" panose="02010609060101010101" charset="-122"/>
                  <a:ea typeface="仿宋" panose="02010609060101010101" charset="-122"/>
                  <a:cs typeface="仿宋" panose="02010609060101010101" charset="-122"/>
                </a:rPr>
                <a:t>我们需要模拟生成不同用户在不同时刻下的起点和终点，即事件矩阵Event。Event矩阵是一个shape为m</a:t>
              </a:r>
              <a:r>
                <a:rPr kumimoji="0"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*n*2*2的四维矩阵，第一维是用户数目m，第二维是时刻数n，第三维是起点&amp;终点，第四维是横坐标&amp;纵坐标。</a:t>
              </a:r>
            </a:p>
          </p:txBody>
        </p:sp>
      </p:grpSp>
      <p:sp>
        <p:nvSpPr>
          <p:cNvPr id="47" name="文本框 46"/>
          <p:cNvSpPr txBox="1"/>
          <p:nvPr/>
        </p:nvSpPr>
        <p:spPr>
          <a:xfrm>
            <a:off x="806964" y="3096715"/>
            <a:ext cx="8778224" cy="3987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华文新魏" panose="02010800040101010101" charset="-122"/>
                <a:ea typeface="华文新魏" panose="02010800040101010101" charset="-122"/>
                <a:cs typeface="华文新魏" panose="02010800040101010101" charset="-122"/>
              </a:rPr>
              <a:t>Event矩阵的生成</a:t>
            </a:r>
          </a:p>
        </p:txBody>
      </p:sp>
      <p:sp>
        <p:nvSpPr>
          <p:cNvPr id="21" name="文本框 20"/>
          <p:cNvSpPr txBox="1"/>
          <p:nvPr/>
        </p:nvSpPr>
        <p:spPr>
          <a:xfrm>
            <a:off x="806964" y="4646750"/>
            <a:ext cx="8778224" cy="3987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华文新魏" panose="02010800040101010101" charset="-122"/>
                <a:ea typeface="华文新魏" panose="02010800040101010101" charset="-122"/>
                <a:cs typeface="华文新魏" panose="02010800040101010101" charset="-122"/>
              </a:rPr>
              <a:t>基本参数假设</a:t>
            </a:r>
          </a:p>
        </p:txBody>
      </p:sp>
      <p:grpSp>
        <p:nvGrpSpPr>
          <p:cNvPr id="26" name="组合 25"/>
          <p:cNvGrpSpPr/>
          <p:nvPr/>
        </p:nvGrpSpPr>
        <p:grpSpPr>
          <a:xfrm>
            <a:off x="1032192" y="3495495"/>
            <a:ext cx="10991215" cy="1050925"/>
            <a:chOff x="1537" y="5237"/>
            <a:chExt cx="17309" cy="1655"/>
          </a:xfrm>
        </p:grpSpPr>
        <p:sp>
          <p:nvSpPr>
            <p:cNvPr id="22" name="文本框 21"/>
            <p:cNvSpPr txBox="1"/>
            <p:nvPr/>
          </p:nvSpPr>
          <p:spPr>
            <a:xfrm>
              <a:off x="1537" y="5237"/>
              <a:ext cx="9269" cy="630"/>
            </a:xfrm>
            <a:prstGeom prst="rect">
              <a:avLst/>
            </a:prstGeom>
            <a:noFill/>
          </p:spPr>
          <p:txBody>
            <a:bodyPr wrap="square" rtlCol="0" anchor="t">
              <a:spAutoFit/>
            </a:bodyPr>
            <a:lstStyle/>
            <a:p>
              <a:r>
                <a:rPr lang="en-US"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step1</a:t>
              </a:r>
              <a:r>
                <a:rPr lang="zh-CN" altLang="en-US"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a:t>
              </a:r>
              <a:r>
                <a:rPr sz="2000" noProof="0" dirty="0" err="1">
                  <a:ln>
                    <a:noFill/>
                  </a:ln>
                  <a:solidFill>
                    <a:prstClr val="black"/>
                  </a:solidFill>
                  <a:effectLst/>
                  <a:uLnTx/>
                  <a:uFillTx/>
                  <a:latin typeface="仿宋" panose="02010609060101010101" charset="-122"/>
                  <a:ea typeface="仿宋" panose="02010609060101010101" charset="-122"/>
                  <a:cs typeface="仿宋" panose="02010609060101010101" charset="-122"/>
                </a:rPr>
                <a:t>采用轮盘赌的方式确定行人所属P区域</a:t>
              </a:r>
              <a:endParaRPr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endParaRPr>
            </a:p>
          </p:txBody>
        </p:sp>
        <p:grpSp>
          <p:nvGrpSpPr>
            <p:cNvPr id="25" name="组合 24"/>
            <p:cNvGrpSpPr/>
            <p:nvPr/>
          </p:nvGrpSpPr>
          <p:grpSpPr>
            <a:xfrm>
              <a:off x="1537" y="5777"/>
              <a:ext cx="17309" cy="1115"/>
              <a:chOff x="1838" y="5777"/>
              <a:chExt cx="17309" cy="1115"/>
            </a:xfrm>
          </p:grpSpPr>
          <p:sp>
            <p:nvSpPr>
              <p:cNvPr id="23" name="文本框 22"/>
              <p:cNvSpPr txBox="1"/>
              <p:nvPr/>
            </p:nvSpPr>
            <p:spPr>
              <a:xfrm>
                <a:off x="1838" y="5777"/>
                <a:ext cx="17309" cy="1115"/>
              </a:xfrm>
              <a:prstGeom prst="rect">
                <a:avLst/>
              </a:prstGeom>
              <a:noFill/>
            </p:spPr>
            <p:txBody>
              <a:bodyPr wrap="square" rtlCol="0" anchor="t">
                <a:spAutoFit/>
              </a:bodyPr>
              <a:lstStyle/>
              <a:p>
                <a:r>
                  <a:rPr lang="en-US"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step2</a:t>
                </a:r>
                <a:r>
                  <a:rPr lang="zh-CN" altLang="en-US"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a:t>
                </a:r>
                <a:r>
                  <a:rPr sz="2000" noProof="0" dirty="0" err="1">
                    <a:ln>
                      <a:noFill/>
                    </a:ln>
                    <a:solidFill>
                      <a:prstClr val="black"/>
                    </a:solidFill>
                    <a:effectLst/>
                    <a:uLnTx/>
                    <a:uFillTx/>
                    <a:latin typeface="仿宋" panose="02010609060101010101" charset="-122"/>
                    <a:ea typeface="仿宋" panose="02010609060101010101" charset="-122"/>
                    <a:cs typeface="仿宋" panose="02010609060101010101" charset="-122"/>
                  </a:rPr>
                  <a:t>产生以P区中心为期望、以</a:t>
                </a:r>
                <a:r>
                  <a:rPr lang="en-US"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      </a:t>
                </a:r>
                <a:r>
                  <a:rPr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为协方差的二维正态随机投点，其中</a:t>
                </a:r>
                <a:r>
                  <a:rPr sz="2000" noProof="0" dirty="0">
                    <a:ln>
                      <a:noFill/>
                    </a:ln>
                    <a:solidFill>
                      <a:prstClr val="black"/>
                    </a:solidFill>
                    <a:effectLst/>
                    <a:uLnTx/>
                    <a:uFillTx/>
                    <a:latin typeface="微软雅黑" panose="020B0503020204020204" pitchFamily="34" charset="-122"/>
                    <a:ea typeface="微软雅黑" panose="020B0503020204020204" pitchFamily="34" charset="-122"/>
                    <a:cs typeface="仿宋" panose="02010609060101010101" charset="-122"/>
                  </a:rPr>
                  <a:t>σ</a:t>
                </a:r>
                <a:r>
                  <a:rPr lang="en-US" sz="200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仿宋" panose="02010609060101010101" charset="-122"/>
                  </a:rPr>
                  <a:t>1</a:t>
                </a:r>
                <a:r>
                  <a:rPr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a:t>
                </a:r>
                <a:r>
                  <a:rPr sz="2000" noProof="0" dirty="0">
                    <a:ln>
                      <a:noFill/>
                    </a:ln>
                    <a:solidFill>
                      <a:prstClr val="black"/>
                    </a:solidFill>
                    <a:effectLst/>
                    <a:uLnTx/>
                    <a:uFillTx/>
                    <a:latin typeface="微软雅黑" panose="020B0503020204020204" pitchFamily="34" charset="-122"/>
                    <a:ea typeface="微软雅黑" panose="020B0503020204020204" pitchFamily="34" charset="-122"/>
                    <a:cs typeface="仿宋" panose="02010609060101010101" charset="-122"/>
                    <a:sym typeface="+mn-ea"/>
                  </a:rPr>
                  <a:t>σ</a:t>
                </a:r>
                <a:r>
                  <a:rPr lang="en-US" sz="200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仿宋" panose="02010609060101010101" charset="-122"/>
                    <a:sym typeface="+mn-ea"/>
                  </a:rPr>
                  <a:t>2 </a:t>
                </a:r>
                <a:r>
                  <a:rPr sz="2000" noProof="0" dirty="0" err="1">
                    <a:ln>
                      <a:noFill/>
                    </a:ln>
                    <a:solidFill>
                      <a:prstClr val="black"/>
                    </a:solidFill>
                    <a:effectLst/>
                    <a:uLnTx/>
                    <a:uFillTx/>
                    <a:latin typeface="仿宋" panose="02010609060101010101" charset="-122"/>
                    <a:ea typeface="仿宋" panose="02010609060101010101" charset="-122"/>
                    <a:cs typeface="仿宋" panose="02010609060101010101" charset="-122"/>
                  </a:rPr>
                  <a:t>与P区的长、宽相关</a:t>
                </a:r>
                <a:r>
                  <a:rPr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a:t>
                </a:r>
              </a:p>
            </p:txBody>
          </p:sp>
          <p:pic>
            <p:nvPicPr>
              <p:cNvPr id="24" name="图片 23"/>
              <p:cNvPicPr>
                <a:picLocks noChangeAspect="1"/>
              </p:cNvPicPr>
              <p:nvPr/>
            </p:nvPicPr>
            <p:blipFill>
              <a:blip r:embed="rId5"/>
              <a:srcRect l="51298" t="46728" r="43607" b="47276"/>
              <a:stretch>
                <a:fillRect/>
              </a:stretch>
            </p:blipFill>
            <p:spPr>
              <a:xfrm>
                <a:off x="8016" y="5918"/>
                <a:ext cx="1174" cy="803"/>
              </a:xfrm>
              <a:prstGeom prst="rect">
                <a:avLst/>
              </a:prstGeom>
            </p:spPr>
          </p:pic>
        </p:grpSp>
      </p:grpSp>
      <p:grpSp>
        <p:nvGrpSpPr>
          <p:cNvPr id="29" name="组合 28"/>
          <p:cNvGrpSpPr/>
          <p:nvPr/>
        </p:nvGrpSpPr>
        <p:grpSpPr>
          <a:xfrm>
            <a:off x="989965" y="4982845"/>
            <a:ext cx="12092940" cy="1114425"/>
            <a:chOff x="1453" y="7940"/>
            <a:chExt cx="19044" cy="1755"/>
          </a:xfrm>
        </p:grpSpPr>
        <p:sp>
          <p:nvSpPr>
            <p:cNvPr id="27" name="文本框 26"/>
            <p:cNvSpPr txBox="1"/>
            <p:nvPr/>
          </p:nvSpPr>
          <p:spPr>
            <a:xfrm>
              <a:off x="1532" y="7940"/>
              <a:ext cx="18965" cy="1115"/>
            </a:xfrm>
            <a:prstGeom prst="rect">
              <a:avLst/>
            </a:prstGeom>
            <a:noFill/>
          </p:spPr>
          <p:txBody>
            <a:bodyPr wrap="square" rtlCol="0" anchor="t">
              <a:spAutoFit/>
            </a:bodyPr>
            <a:lstStyle/>
            <a:p>
              <a:r>
                <a:rPr lang="zh-CN"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假设一：</a:t>
              </a:r>
              <a:r>
                <a:rPr sz="2000" noProof="0" dirty="0" err="1">
                  <a:ln>
                    <a:noFill/>
                  </a:ln>
                  <a:solidFill>
                    <a:prstClr val="black"/>
                  </a:solidFill>
                  <a:effectLst/>
                  <a:uLnTx/>
                  <a:uFillTx/>
                  <a:latin typeface="仿宋" panose="02010609060101010101" charset="-122"/>
                  <a:ea typeface="仿宋" panose="02010609060101010101" charset="-122"/>
                  <a:cs typeface="仿宋" panose="02010609060101010101" charset="-122"/>
                </a:rPr>
                <a:t>在轮盘赌过程中，假设每隔p区的概率相同，即累积分布</a:t>
              </a:r>
              <a:r>
                <a:rPr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 F = [1/9,2/9,3/9,4/9,5/9,6/9,7/9,8/9,9/9]；</a:t>
              </a:r>
            </a:p>
          </p:txBody>
        </p:sp>
        <p:sp>
          <p:nvSpPr>
            <p:cNvPr id="28" name="文本框 27"/>
            <p:cNvSpPr txBox="1"/>
            <p:nvPr/>
          </p:nvSpPr>
          <p:spPr>
            <a:xfrm>
              <a:off x="1453" y="8580"/>
              <a:ext cx="12488" cy="1115"/>
            </a:xfrm>
            <a:prstGeom prst="rect">
              <a:avLst/>
            </a:prstGeom>
            <a:noFill/>
          </p:spPr>
          <p:txBody>
            <a:bodyPr wrap="square" rtlCol="0" anchor="t">
              <a:spAutoFit/>
            </a:bodyPr>
            <a:lstStyle/>
            <a:p>
              <a:endParaRPr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endParaRPr>
            </a:p>
            <a:p>
              <a:pPr algn="l">
                <a:buClrTx/>
                <a:buSzTx/>
                <a:buFontTx/>
              </a:pPr>
              <a:r>
                <a:rPr sz="2000" noProof="0" dirty="0" err="1">
                  <a:ln>
                    <a:noFill/>
                  </a:ln>
                  <a:solidFill>
                    <a:prstClr val="black"/>
                  </a:solidFill>
                  <a:effectLst/>
                  <a:uLnTx/>
                  <a:uFillTx/>
                  <a:latin typeface="仿宋" panose="02010609060101010101" charset="-122"/>
                  <a:ea typeface="仿宋" panose="02010609060101010101" charset="-122"/>
                  <a:cs typeface="仿宋" panose="02010609060101010101" charset="-122"/>
                  <a:sym typeface="+mn-ea"/>
                </a:rPr>
                <a:t>假设二：在二维正态分布中，落在P区范围内近似服从</a:t>
              </a:r>
              <a:r>
                <a:rPr sz="2000" noProof="0" dirty="0" err="1">
                  <a:ln>
                    <a:noFill/>
                  </a:ln>
                  <a:solidFill>
                    <a:prstClr val="black"/>
                  </a:solidFill>
                  <a:effectLst/>
                  <a:uLnTx/>
                  <a:uFillTx/>
                  <a:latin typeface="微软雅黑" panose="020B0503020204020204" pitchFamily="34" charset="-122"/>
                  <a:ea typeface="微软雅黑" panose="020B0503020204020204" pitchFamily="34" charset="-122"/>
                  <a:cs typeface="仿宋" panose="02010609060101010101" charset="-122"/>
                  <a:sym typeface="+mn-ea"/>
                </a:rPr>
                <a:t>σ</a:t>
              </a:r>
              <a:r>
                <a:rPr sz="2000" noProof="0" dirty="0" err="1">
                  <a:ln>
                    <a:noFill/>
                  </a:ln>
                  <a:solidFill>
                    <a:prstClr val="black"/>
                  </a:solidFill>
                  <a:effectLst/>
                  <a:uLnTx/>
                  <a:uFillTx/>
                  <a:latin typeface="仿宋" panose="02010609060101010101" charset="-122"/>
                  <a:ea typeface="仿宋" panose="02010609060101010101" charset="-122"/>
                  <a:cs typeface="仿宋" panose="02010609060101010101" charset="-122"/>
                  <a:sym typeface="+mn-ea"/>
                </a:rPr>
                <a:t>原则</a:t>
              </a:r>
              <a:r>
                <a:rPr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sym typeface="+mn-ea"/>
                </a:rPr>
                <a:t>；</a:t>
              </a:r>
              <a:endParaRPr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endParaRPr>
            </a:p>
          </p:txBody>
        </p:sp>
      </p:grpSp>
      <p:sp>
        <p:nvSpPr>
          <p:cNvPr id="30" name="文本框 29"/>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olidFill>
                  <a:prstClr val="white"/>
                </a:solidFill>
                <a:sym typeface="+mn-ea"/>
              </a:rPr>
              <a:t>中期回顾</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1" name="文本框 30"/>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42" name="文本框 41">
            <a:extLst>
              <a:ext uri="{FF2B5EF4-FFF2-40B4-BE49-F238E27FC236}">
                <a16:creationId xmlns:a16="http://schemas.microsoft.com/office/drawing/2014/main" id="{7336AEB3-13D2-4F4B-9967-A38165AE4F55}"/>
              </a:ext>
            </a:extLst>
          </p:cNvPr>
          <p:cNvSpPr txBox="1"/>
          <p:nvPr/>
        </p:nvSpPr>
        <p:spPr>
          <a:xfrm>
            <a:off x="4254043" y="1427962"/>
            <a:ext cx="868681" cy="646331"/>
          </a:xfrm>
          <a:prstGeom prst="rect">
            <a:avLst/>
          </a:prstGeom>
          <a:noFill/>
        </p:spPr>
        <p:txBody>
          <a:bodyPr wrap="square" rtlCol="0">
            <a:spAutoFit/>
          </a:bodyPr>
          <a:lstStyle/>
          <a:p>
            <a:r>
              <a:rPr lang="zh-CN" altLang="en-US" sz="3600" dirty="0">
                <a:solidFill>
                  <a:srgbClr val="666666"/>
                </a:solidFill>
                <a:latin typeface="华文隶书" panose="02010800040101010101" pitchFamily="2" charset="-122"/>
                <a:ea typeface="华文隶书" panose="02010800040101010101" pitchFamily="2" charset="-122"/>
              </a:rPr>
              <a:t>人</a:t>
            </a:r>
          </a:p>
        </p:txBody>
      </p:sp>
      <p:pic>
        <p:nvPicPr>
          <p:cNvPr id="46" name="图形 45" descr="用户">
            <a:extLst>
              <a:ext uri="{FF2B5EF4-FFF2-40B4-BE49-F238E27FC236}">
                <a16:creationId xmlns:a16="http://schemas.microsoft.com/office/drawing/2014/main" id="{472CC4AF-A943-404F-A81A-047E4E2C8F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61891" y="1372969"/>
            <a:ext cx="692150" cy="69215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BEBA8EAE-BF5A-486C-A8C5-ECC9F3942E4B}">
                <a14:imgProps xmlns:a14="http://schemas.microsoft.com/office/drawing/2010/main">
                  <a14:imgLayer r:embed="rId3">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22078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ym typeface="+mn-ea"/>
              </a:rPr>
              <a:t>计算机模拟</a:t>
            </a:r>
            <a:endPar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endParaRPr>
          </a:p>
        </p:txBody>
      </p:sp>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flipV="1">
            <a:off x="9778932" y="5903199"/>
            <a:ext cx="2278018" cy="857413"/>
            <a:chOff x="8230325" y="4306212"/>
            <a:chExt cx="4147292" cy="1560981"/>
          </a:xfrm>
        </p:grpSpPr>
        <p:sp>
          <p:nvSpPr>
            <p:cNvPr id="16" name="矩形 15"/>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452727" y="762331"/>
            <a:ext cx="7836355" cy="584775"/>
            <a:chOff x="3039938" y="277716"/>
            <a:chExt cx="7836355" cy="584775"/>
          </a:xfrm>
        </p:grpSpPr>
        <p:sp>
          <p:nvSpPr>
            <p:cNvPr id="36" name="文本框 35"/>
            <p:cNvSpPr txBox="1"/>
            <p:nvPr/>
          </p:nvSpPr>
          <p:spPr>
            <a:xfrm>
              <a:off x="3039938" y="277716"/>
              <a:ext cx="38824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3</a:t>
              </a:r>
              <a:endParaRPr kumimoji="0" lang="zh-CN"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endParaRPr>
            </a:p>
          </p:txBody>
        </p:sp>
        <p:sp>
          <p:nvSpPr>
            <p:cNvPr id="37" name="文本框 36"/>
            <p:cNvSpPr txBox="1"/>
            <p:nvPr/>
          </p:nvSpPr>
          <p:spPr>
            <a:xfrm>
              <a:off x="3337438" y="308493"/>
              <a:ext cx="288425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38" name="文本框 37"/>
            <p:cNvSpPr txBox="1"/>
            <p:nvPr/>
          </p:nvSpPr>
          <p:spPr>
            <a:xfrm>
              <a:off x="5455881" y="308791"/>
              <a:ext cx="542041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Computer simulation</a:t>
              </a:r>
            </a:p>
          </p:txBody>
        </p:sp>
        <p:cxnSp>
          <p:nvCxnSpPr>
            <p:cNvPr id="39" name="直接连接符 38"/>
            <p:cNvCxnSpPr/>
            <p:nvPr/>
          </p:nvCxnSpPr>
          <p:spPr>
            <a:xfrm flipH="1">
              <a:off x="5315685" y="377078"/>
              <a:ext cx="140511" cy="38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749935" y="1537970"/>
            <a:ext cx="10701018" cy="850901"/>
            <a:chOff x="7922942" y="1296375"/>
            <a:chExt cx="2382969" cy="663091"/>
          </a:xfrm>
        </p:grpSpPr>
        <p:sp>
          <p:nvSpPr>
            <p:cNvPr id="43" name="文本框 42"/>
            <p:cNvSpPr txBox="1"/>
            <p:nvPr/>
          </p:nvSpPr>
          <p:spPr>
            <a:xfrm>
              <a:off x="7922943" y="1296375"/>
              <a:ext cx="1669868" cy="35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04 distance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矩阵</a:t>
              </a: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 &amp; park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矩阵</a:t>
              </a:r>
            </a:p>
          </p:txBody>
        </p:sp>
        <p:sp>
          <p:nvSpPr>
            <p:cNvPr id="44" name="文本框 43"/>
            <p:cNvSpPr txBox="1"/>
            <p:nvPr/>
          </p:nvSpPr>
          <p:spPr>
            <a:xfrm>
              <a:off x="7922942" y="1648704"/>
              <a:ext cx="2382969" cy="310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0" i="0" u="none" strike="noStrike" kern="1200" cap="none" spc="0" normalizeH="0" baseline="0" noProof="0" dirty="0" err="1">
                  <a:ln>
                    <a:noFill/>
                  </a:ln>
                  <a:solidFill>
                    <a:prstClr val="black"/>
                  </a:solidFill>
                  <a:effectLst/>
                  <a:uLnTx/>
                  <a:uFillTx/>
                  <a:latin typeface="仿宋" panose="02010609060101010101" charset="-122"/>
                  <a:ea typeface="仿宋" panose="02010609060101010101" charset="-122"/>
                  <a:cs typeface="仿宋" panose="02010609060101010101" charset="-122"/>
                </a:rPr>
                <a:t>distance矩阵和park矩阵用于存储每个事件的特征，即距离和停车点</a:t>
              </a:r>
              <a:r>
                <a:rPr kumimoji="0" lang="zh-CN"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a:t>
              </a:r>
            </a:p>
          </p:txBody>
        </p:sp>
      </p:grpSp>
      <p:sp>
        <p:nvSpPr>
          <p:cNvPr id="47" name="文本框 46"/>
          <p:cNvSpPr txBox="1"/>
          <p:nvPr/>
        </p:nvSpPr>
        <p:spPr>
          <a:xfrm>
            <a:off x="816489" y="2904310"/>
            <a:ext cx="8778224" cy="3987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en-US" altLang="zh-CN"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华文新魏" panose="02010800040101010101" charset="-122"/>
                <a:ea typeface="华文新魏" panose="02010800040101010101" charset="-122"/>
                <a:cs typeface="华文新魏" panose="02010800040101010101" charset="-122"/>
              </a:rPr>
              <a:t>distance </a:t>
            </a:r>
            <a:r>
              <a:rPr kumimoji="0" lang="zh-CN" alt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华文新魏" panose="02010800040101010101" charset="-122"/>
                <a:ea typeface="华文新魏" panose="02010800040101010101" charset="-122"/>
                <a:cs typeface="华文新魏" panose="02010800040101010101" charset="-122"/>
              </a:rPr>
              <a:t>矩阵</a:t>
            </a:r>
          </a:p>
        </p:txBody>
      </p:sp>
      <p:sp>
        <p:nvSpPr>
          <p:cNvPr id="21" name="文本框 20"/>
          <p:cNvSpPr txBox="1"/>
          <p:nvPr/>
        </p:nvSpPr>
        <p:spPr>
          <a:xfrm>
            <a:off x="816489" y="4426405"/>
            <a:ext cx="8778224" cy="3987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en-US" altLang="zh-CN"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华文新魏" panose="02010800040101010101" charset="-122"/>
                <a:ea typeface="华文新魏" panose="02010800040101010101" charset="-122"/>
                <a:cs typeface="华文新魏" panose="02010800040101010101" charset="-122"/>
              </a:rPr>
              <a:t>park </a:t>
            </a:r>
            <a:r>
              <a:rPr kumimoji="0" lang="zh-CN" alt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华文新魏" panose="02010800040101010101" charset="-122"/>
                <a:ea typeface="华文新魏" panose="02010800040101010101" charset="-122"/>
                <a:cs typeface="华文新魏" panose="02010800040101010101" charset="-122"/>
              </a:rPr>
              <a:t>矩阵</a:t>
            </a:r>
          </a:p>
        </p:txBody>
      </p:sp>
      <p:sp>
        <p:nvSpPr>
          <p:cNvPr id="28" name="文本框 27"/>
          <p:cNvSpPr txBox="1"/>
          <p:nvPr/>
        </p:nvSpPr>
        <p:spPr>
          <a:xfrm>
            <a:off x="1055269" y="4966087"/>
            <a:ext cx="8280400" cy="707886"/>
          </a:xfrm>
          <a:prstGeom prst="rect">
            <a:avLst/>
          </a:prstGeom>
          <a:noFill/>
        </p:spPr>
        <p:txBody>
          <a:bodyPr wrap="square" rtlCol="0" anchor="t">
            <a:spAutoFit/>
          </a:bodyPr>
          <a:lstStyle/>
          <a:p>
            <a:r>
              <a:rPr sz="2000" noProof="0" dirty="0" err="1">
                <a:ln>
                  <a:noFill/>
                </a:ln>
                <a:solidFill>
                  <a:prstClr val="black"/>
                </a:solidFill>
                <a:effectLst/>
                <a:uLnTx/>
                <a:uFillTx/>
                <a:latin typeface="仿宋" panose="02010609060101010101" charset="-122"/>
                <a:ea typeface="仿宋" panose="02010609060101010101" charset="-122"/>
                <a:cs typeface="仿宋" panose="02010609060101010101" charset="-122"/>
                <a:sym typeface="+mn-ea"/>
              </a:rPr>
              <a:t>初始化为零矩阵。若相应事件使用共享单车，则将对应的元素设置为停车点；反之则不变</a:t>
            </a:r>
            <a:r>
              <a:rPr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sym typeface="+mn-ea"/>
              </a:rPr>
              <a:t>。</a:t>
            </a:r>
          </a:p>
        </p:txBody>
      </p:sp>
      <p:sp>
        <p:nvSpPr>
          <p:cNvPr id="22" name="文本框 21"/>
          <p:cNvSpPr txBox="1"/>
          <p:nvPr/>
        </p:nvSpPr>
        <p:spPr>
          <a:xfrm>
            <a:off x="1057174" y="3312950"/>
            <a:ext cx="8278495" cy="1015663"/>
          </a:xfrm>
          <a:prstGeom prst="rect">
            <a:avLst/>
          </a:prstGeom>
          <a:noFill/>
        </p:spPr>
        <p:txBody>
          <a:bodyPr wrap="square" rtlCol="0" anchor="t">
            <a:spAutoFit/>
          </a:bodyPr>
          <a:lstStyle/>
          <a:p>
            <a:r>
              <a:rPr sz="200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初始存储每个事件的起点到终点的距离。若该事件使用共享单车，则将对应的元素设置为起点至停车点的距离；若该事件不使用共享单车，则将对应的元素置零。</a:t>
            </a:r>
          </a:p>
        </p:txBody>
      </p:sp>
      <p:sp>
        <p:nvSpPr>
          <p:cNvPr id="23" name="文本框 22"/>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olidFill>
                  <a:prstClr val="white"/>
                </a:solidFill>
                <a:sym typeface="+mn-ea"/>
              </a:rPr>
              <a:t>中期回顾</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24" name="文本框 23"/>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extLst>
              <a:ext uri="{BEBA8EAE-BF5A-486C-A8C5-ECC9F3942E4B}">
                <a14:imgProps xmlns:a14="http://schemas.microsoft.com/office/drawing/2010/main">
                  <a14:imgLayer r:embed="rId4">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22078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ym typeface="+mn-ea"/>
              </a:rPr>
              <a:t>计算机模拟</a:t>
            </a:r>
            <a:endPar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endParaRPr>
          </a:p>
        </p:txBody>
      </p:sp>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flipV="1">
            <a:off x="9778932" y="5903199"/>
            <a:ext cx="2278018" cy="857413"/>
            <a:chOff x="8230325" y="4306212"/>
            <a:chExt cx="4147292" cy="1560981"/>
          </a:xfrm>
        </p:grpSpPr>
        <p:sp>
          <p:nvSpPr>
            <p:cNvPr id="16" name="矩形 15"/>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452727" y="762331"/>
            <a:ext cx="7836355" cy="584775"/>
            <a:chOff x="3039938" y="277716"/>
            <a:chExt cx="7836355" cy="584775"/>
          </a:xfrm>
        </p:grpSpPr>
        <p:sp>
          <p:nvSpPr>
            <p:cNvPr id="36" name="文本框 35"/>
            <p:cNvSpPr txBox="1"/>
            <p:nvPr/>
          </p:nvSpPr>
          <p:spPr>
            <a:xfrm>
              <a:off x="3039938" y="277716"/>
              <a:ext cx="38824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3</a:t>
              </a:r>
              <a:endParaRPr kumimoji="0" lang="zh-CN"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endParaRPr>
            </a:p>
          </p:txBody>
        </p:sp>
        <p:sp>
          <p:nvSpPr>
            <p:cNvPr id="37" name="文本框 36"/>
            <p:cNvSpPr txBox="1"/>
            <p:nvPr/>
          </p:nvSpPr>
          <p:spPr>
            <a:xfrm>
              <a:off x="3337438" y="308493"/>
              <a:ext cx="2884253"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38" name="文本框 37"/>
            <p:cNvSpPr txBox="1"/>
            <p:nvPr/>
          </p:nvSpPr>
          <p:spPr>
            <a:xfrm>
              <a:off x="5455881" y="308791"/>
              <a:ext cx="542041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Computer simulation</a:t>
              </a:r>
            </a:p>
          </p:txBody>
        </p:sp>
        <p:cxnSp>
          <p:nvCxnSpPr>
            <p:cNvPr id="39" name="直接连接符 38"/>
            <p:cNvCxnSpPr/>
            <p:nvPr/>
          </p:nvCxnSpPr>
          <p:spPr>
            <a:xfrm flipH="1">
              <a:off x="5315685" y="377078"/>
              <a:ext cx="140511" cy="38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nvSpPr>
        <p:spPr>
          <a:xfrm>
            <a:off x="749935" y="1537970"/>
            <a:ext cx="74987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05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参数说明</a:t>
            </a:r>
          </a:p>
        </p:txBody>
      </p:sp>
      <p:grpSp>
        <p:nvGrpSpPr>
          <p:cNvPr id="21" name="组合 20"/>
          <p:cNvGrpSpPr/>
          <p:nvPr/>
        </p:nvGrpSpPr>
        <p:grpSpPr>
          <a:xfrm>
            <a:off x="6309995" y="2367915"/>
            <a:ext cx="4691380" cy="3358515"/>
            <a:chOff x="776749" y="1801481"/>
            <a:chExt cx="4130810" cy="4057821"/>
          </a:xfrm>
        </p:grpSpPr>
        <p:sp>
          <p:nvSpPr>
            <p:cNvPr id="23" name="矩形 22"/>
            <p:cNvSpPr/>
            <p:nvPr/>
          </p:nvSpPr>
          <p:spPr>
            <a:xfrm>
              <a:off x="776749" y="1801481"/>
              <a:ext cx="4130810" cy="40578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文本框 47"/>
            <p:cNvSpPr txBox="1"/>
            <p:nvPr/>
          </p:nvSpPr>
          <p:spPr>
            <a:xfrm>
              <a:off x="2186860" y="1938813"/>
              <a:ext cx="1717071" cy="5562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华文中宋" panose="02010600040101010101" charset="-122"/>
                  <a:ea typeface="华文中宋" panose="02010600040101010101" charset="-122"/>
                  <a:cs typeface="+mn-cs"/>
                </a:rPr>
                <a:t>参数生成</a:t>
              </a:r>
            </a:p>
          </p:txBody>
        </p:sp>
      </p:grpSp>
      <p:grpSp>
        <p:nvGrpSpPr>
          <p:cNvPr id="26" name="组合 25"/>
          <p:cNvGrpSpPr/>
          <p:nvPr/>
        </p:nvGrpSpPr>
        <p:grpSpPr>
          <a:xfrm>
            <a:off x="680085" y="2369185"/>
            <a:ext cx="5181600" cy="3357245"/>
            <a:chOff x="776749" y="1801481"/>
            <a:chExt cx="4130810" cy="4057821"/>
          </a:xfrm>
        </p:grpSpPr>
        <p:sp>
          <p:nvSpPr>
            <p:cNvPr id="27" name="矩形 26"/>
            <p:cNvSpPr/>
            <p:nvPr/>
          </p:nvSpPr>
          <p:spPr>
            <a:xfrm>
              <a:off x="776749" y="1801481"/>
              <a:ext cx="4130810" cy="40578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rPr>
                <a:t>停车点选择参数：limitp和limitm</a:t>
              </a:r>
            </a:p>
          </p:txBody>
        </p:sp>
        <p:sp>
          <p:nvSpPr>
            <p:cNvPr id="29" name="文本框 28"/>
            <p:cNvSpPr txBox="1"/>
            <p:nvPr/>
          </p:nvSpPr>
          <p:spPr>
            <a:xfrm>
              <a:off x="2187041" y="1938865"/>
              <a:ext cx="2028246" cy="556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华文中宋" panose="02010600040101010101" charset="-122"/>
                  <a:ea typeface="华文中宋" panose="02010600040101010101" charset="-122"/>
                  <a:cs typeface="+mn-cs"/>
                </a:rPr>
                <a:t>参数含义</a:t>
              </a:r>
            </a:p>
          </p:txBody>
        </p:sp>
      </p:grpSp>
      <p:sp>
        <p:nvSpPr>
          <p:cNvPr id="33" name="文本框 32"/>
          <p:cNvSpPr txBox="1"/>
          <p:nvPr/>
        </p:nvSpPr>
        <p:spPr>
          <a:xfrm>
            <a:off x="680085" y="4600575"/>
            <a:ext cx="4999355" cy="922020"/>
          </a:xfrm>
          <a:prstGeom prst="rect">
            <a:avLst/>
          </a:prstGeom>
          <a:noFill/>
        </p:spPr>
        <p:txBody>
          <a:bodyPr wrap="square" rtlCol="0" anchor="t">
            <a:spAutoFit/>
          </a:bodyPr>
          <a:lstStyle/>
          <a:p>
            <a:pPr marL="285750" indent="-285750">
              <a:buFont typeface="Wingdings" panose="05000000000000000000" charset="0"/>
              <a:buChar char="Ø"/>
            </a:pPr>
            <a:r>
              <a:rPr lang="zh-CN" altLang="en-US" b="1" dirty="0">
                <a:latin typeface="黑体" panose="02010609060101010101" pitchFamily="49" charset="-122"/>
                <a:ea typeface="黑体" panose="02010609060101010101" pitchFamily="49" charset="-122"/>
              </a:rPr>
              <a:t>停车点选择参数：判断行人是否会因为不同区域的骑行收费不同而选择更改停车位置。</a:t>
            </a: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sym typeface="+mn-ea"/>
              </a:rPr>
              <a:t>limitp和limitm</a:t>
            </a:r>
            <a:endParaRPr lang="zh-CN" altLang="en-US" dirty="0">
              <a:latin typeface="黑体" panose="02010609060101010101" pitchFamily="49" charset="-122"/>
              <a:ea typeface="黑体" panose="02010609060101010101" pitchFamily="49" charset="-122"/>
            </a:endParaRPr>
          </a:p>
        </p:txBody>
      </p:sp>
      <p:grpSp>
        <p:nvGrpSpPr>
          <p:cNvPr id="40" name="组合 39"/>
          <p:cNvGrpSpPr/>
          <p:nvPr/>
        </p:nvGrpSpPr>
        <p:grpSpPr>
          <a:xfrm>
            <a:off x="680085" y="3025775"/>
            <a:ext cx="5102225" cy="1568450"/>
            <a:chOff x="1324" y="5841"/>
            <a:chExt cx="8035" cy="2470"/>
          </a:xfrm>
        </p:grpSpPr>
        <p:sp>
          <p:nvSpPr>
            <p:cNvPr id="34" name="文本框 33"/>
            <p:cNvSpPr txBox="1"/>
            <p:nvPr/>
          </p:nvSpPr>
          <p:spPr>
            <a:xfrm>
              <a:off x="1324" y="5841"/>
              <a:ext cx="8035" cy="1888"/>
            </a:xfrm>
            <a:prstGeom prst="rect">
              <a:avLst/>
            </a:prstGeom>
            <a:noFill/>
          </p:spPr>
          <p:txBody>
            <a:bodyPr wrap="square" rtlCol="0" anchor="t">
              <a:spAutoFit/>
            </a:bodyPr>
            <a:lstStyle/>
            <a:p>
              <a:pPr marL="285750" indent="-285750">
                <a:buFont typeface="Wingdings" panose="05000000000000000000" charset="0"/>
                <a:buChar char="Ø"/>
              </a:pPr>
              <a:r>
                <a:rPr lang="zh-CN" altLang="en-US" b="1" dirty="0">
                  <a:latin typeface="黑体" panose="02010609060101010101" pitchFamily="49" charset="-122"/>
                  <a:ea typeface="黑体" panose="02010609060101010101" pitchFamily="49" charset="-122"/>
                  <a:sym typeface="+mn-ea"/>
                </a:rPr>
                <a:t>骑行判断参数：骑行距离、骑行价格、终点所属区域等因素对行人是否骑车的决策参数。</a:t>
              </a: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统一型：</a:t>
              </a:r>
              <a:r>
                <a:rPr lang="en-US" altLang="zh-CN" dirty="0">
                  <a:latin typeface="黑体" panose="02010609060101010101" pitchFamily="49" charset="-122"/>
                  <a:ea typeface="黑体" panose="02010609060101010101" pitchFamily="49" charset="-122"/>
                </a:rPr>
                <a:t>C</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D</a:t>
              </a: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sym typeface="+mn-ea"/>
                </a:rPr>
                <a:t>阶梯型：a、Cp、Cm、Cf、Df、Dm、Dp、b</a:t>
              </a:r>
              <a:endParaRPr lang="en-US" altLang="zh-CN" dirty="0">
                <a:latin typeface="黑体" panose="02010609060101010101" pitchFamily="49" charset="-122"/>
                <a:ea typeface="黑体" panose="02010609060101010101" pitchFamily="49" charset="-122"/>
              </a:endParaRPr>
            </a:p>
          </p:txBody>
        </p:sp>
        <p:sp>
          <p:nvSpPr>
            <p:cNvPr id="35" name="文本框 34"/>
            <p:cNvSpPr txBox="1"/>
            <p:nvPr/>
          </p:nvSpPr>
          <p:spPr>
            <a:xfrm>
              <a:off x="1324" y="7729"/>
              <a:ext cx="5352" cy="582"/>
            </a:xfrm>
            <a:prstGeom prst="rect">
              <a:avLst/>
            </a:prstGeom>
            <a:noFill/>
          </p:spPr>
          <p:txBody>
            <a:bodyPr wrap="none" rtlCol="0" anchor="t">
              <a:spAutoFit/>
            </a:bodyPr>
            <a:lstStyle/>
            <a:p>
              <a:pPr marL="285750" indent="-285750">
                <a:buFont typeface="Arial" panose="020B0604020202020204" pitchFamily="34" charset="0"/>
                <a:buChar char="•"/>
              </a:pPr>
              <a:r>
                <a:rPr lang="zh-CN" altLang="en-US" b="1" dirty="0">
                  <a:latin typeface="黑体" panose="02010609060101010101" pitchFamily="49" charset="-122"/>
                  <a:ea typeface="黑体" panose="02010609060101010101" pitchFamily="49" charset="-122"/>
                  <a:sym typeface="+mn-ea"/>
                </a:rPr>
                <a:t>a&lt;Cp&lt;C&lt;Cm&lt;Cf&lt;Df&lt;Dm&lt;D&lt;Dp&lt;b</a:t>
              </a:r>
              <a:endParaRPr lang="zh-CN" altLang="en-US" b="1" dirty="0">
                <a:latin typeface="黑体" panose="02010609060101010101" pitchFamily="49" charset="-122"/>
                <a:ea typeface="黑体" panose="02010609060101010101" pitchFamily="49" charset="-122"/>
              </a:endParaRPr>
            </a:p>
          </p:txBody>
        </p:sp>
      </p:grpSp>
      <p:sp>
        <p:nvSpPr>
          <p:cNvPr id="30" name="文本框 29"/>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olidFill>
                  <a:prstClr val="white"/>
                </a:solidFill>
                <a:sym typeface="+mn-ea"/>
              </a:rPr>
              <a:t>中期回顾</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1" name="文本框 30"/>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graphicFrame>
        <p:nvGraphicFramePr>
          <p:cNvPr id="41" name="图表 40">
            <a:extLst>
              <a:ext uri="{FF2B5EF4-FFF2-40B4-BE49-F238E27FC236}">
                <a16:creationId xmlns:a16="http://schemas.microsoft.com/office/drawing/2014/main" id="{38AB7F3A-39CA-4868-9259-600606F9E349}"/>
              </a:ext>
            </a:extLst>
          </p:cNvPr>
          <p:cNvGraphicFramePr>
            <a:graphicFrameLocks/>
          </p:cNvGraphicFramePr>
          <p:nvPr>
            <p:extLst>
              <p:ext uri="{D42A27DB-BD31-4B8C-83A1-F6EECF244321}">
                <p14:modId xmlns:p14="http://schemas.microsoft.com/office/powerpoint/2010/main" val="1250599710"/>
              </p:ext>
            </p:extLst>
          </p:nvPr>
        </p:nvGraphicFramePr>
        <p:xfrm>
          <a:off x="6309995" y="2943225"/>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BEBA8EAE-BF5A-486C-A8C5-ECC9F3942E4B}">
                <a14:imgProps xmlns:a14="http://schemas.microsoft.com/office/drawing/2010/main">
                  <a14:imgLayer r:embed="rId3">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7" name="文本框 6"/>
          <p:cNvSpPr txBox="1"/>
          <p:nvPr/>
        </p:nvSpPr>
        <p:spPr>
          <a:xfrm>
            <a:off x="8150018" y="158203"/>
            <a:ext cx="1809749" cy="369332"/>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16682" y="1174536"/>
            <a:ext cx="6558634" cy="4508927"/>
            <a:chOff x="4187923" y="972711"/>
            <a:chExt cx="6558634" cy="4508927"/>
          </a:xfrm>
        </p:grpSpPr>
        <p:sp>
          <p:nvSpPr>
            <p:cNvPr id="16" name="文本框 15"/>
            <p:cNvSpPr txBox="1"/>
            <p:nvPr/>
          </p:nvSpPr>
          <p:spPr>
            <a:xfrm>
              <a:off x="6560582" y="972711"/>
              <a:ext cx="2215671"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chemeClr val="bg1">
                      <a:lumMod val="75000"/>
                    </a:schemeClr>
                  </a:solidFill>
                  <a:effectLst/>
                  <a:uLnTx/>
                  <a:uFillTx/>
                  <a:latin typeface="Berlin Sans FB Demi" panose="020E0802020502020306" pitchFamily="34" charset="0"/>
                  <a:ea typeface="方正宋刻本秀楷简体" panose="02000000000000000000" pitchFamily="2" charset="-122"/>
                  <a:cs typeface="+mn-cs"/>
                </a:rPr>
                <a:t>4</a:t>
              </a:r>
              <a:endParaRPr kumimoji="0" lang="zh-CN" altLang="en-US" sz="28700" b="1" i="0" u="none" strike="noStrike" kern="1200" cap="none" spc="0" normalizeH="0" baseline="0" noProof="0" dirty="0">
                <a:ln>
                  <a:noFill/>
                </a:ln>
                <a:solidFill>
                  <a:schemeClr val="bg1">
                    <a:lumMod val="75000"/>
                  </a:scheme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5083470" y="2875021"/>
              <a:ext cx="47675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18" name="文本框 17"/>
            <p:cNvSpPr txBox="1"/>
            <p:nvPr/>
          </p:nvSpPr>
          <p:spPr>
            <a:xfrm>
              <a:off x="4187923" y="3586264"/>
              <a:ext cx="655863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Data Analysis and Demonstration</a:t>
              </a:r>
            </a:p>
          </p:txBody>
        </p:sp>
      </p:grp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5" name="文本框 24"/>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olidFill>
                  <a:prstClr val="white"/>
                </a:solidFill>
                <a:sym typeface="+mn-ea"/>
              </a:rPr>
              <a:t>中期回顾</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26" name="文本框 25"/>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20000"/>
            <a:lum/>
            <a:extLst>
              <a:ext uri="{BEBA8EAE-BF5A-486C-A8C5-ECC9F3942E4B}">
                <a14:imgProps xmlns:a14="http://schemas.microsoft.com/office/drawing/2010/main">
                  <a14:imgLayer r:embed="rId7">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E694F93-CD7D-4E8B-8B0A-CD79706FD951}"/>
              </a:ext>
            </a:extLst>
          </p:cNvPr>
          <p:cNvSpPr/>
          <p:nvPr/>
        </p:nvSpPr>
        <p:spPr>
          <a:xfrm>
            <a:off x="1348353" y="1859797"/>
            <a:ext cx="7706539" cy="48388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8150018" y="158203"/>
            <a:ext cx="1809749" cy="369332"/>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flipV="1">
            <a:off x="9778932" y="5903199"/>
            <a:ext cx="2278018" cy="857413"/>
            <a:chOff x="8230325" y="4306212"/>
            <a:chExt cx="4147292" cy="1560981"/>
          </a:xfrm>
        </p:grpSpPr>
        <p:sp>
          <p:nvSpPr>
            <p:cNvPr id="16" name="矩形 15"/>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452727" y="760125"/>
            <a:ext cx="8602165" cy="584775"/>
            <a:chOff x="3039938" y="277716"/>
            <a:chExt cx="8602165" cy="584775"/>
          </a:xfrm>
        </p:grpSpPr>
        <p:sp>
          <p:nvSpPr>
            <p:cNvPr id="21" name="文本框 20"/>
            <p:cNvSpPr txBox="1"/>
            <p:nvPr/>
          </p:nvSpPr>
          <p:spPr>
            <a:xfrm>
              <a:off x="3039938" y="277716"/>
              <a:ext cx="39305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4</a:t>
              </a:r>
              <a:endParaRPr kumimoji="0" lang="zh-CN"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endParaRPr>
            </a:p>
          </p:txBody>
        </p:sp>
        <p:sp>
          <p:nvSpPr>
            <p:cNvPr id="22" name="文本框 21"/>
            <p:cNvSpPr txBox="1"/>
            <p:nvPr/>
          </p:nvSpPr>
          <p:spPr>
            <a:xfrm>
              <a:off x="3337438" y="308493"/>
              <a:ext cx="28842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23" name="文本框 22"/>
            <p:cNvSpPr txBox="1"/>
            <p:nvPr/>
          </p:nvSpPr>
          <p:spPr>
            <a:xfrm>
              <a:off x="6221691" y="339271"/>
              <a:ext cx="54204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Data Analysis and Demonstration</a:t>
              </a:r>
            </a:p>
          </p:txBody>
        </p:sp>
        <p:cxnSp>
          <p:nvCxnSpPr>
            <p:cNvPr id="24" name="直接连接符 23"/>
            <p:cNvCxnSpPr/>
            <p:nvPr/>
          </p:nvCxnSpPr>
          <p:spPr>
            <a:xfrm flipH="1">
              <a:off x="6028790" y="377078"/>
              <a:ext cx="140511" cy="38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 name="最终统一性">
            <a:hlinkClick r:id="" action="ppaction://media"/>
          </p:cNvPr>
          <p:cNvPicPr/>
          <p:nvPr>
            <a:videoFile r:link="rId2"/>
            <p:extLst>
              <p:ext uri="{DAA4B4D4-6D71-4841-9C94-3DE7FCFB9230}">
                <p14:media xmlns:p14="http://schemas.microsoft.com/office/powerpoint/2010/main" r:embed="rId1"/>
              </p:ext>
            </p:extLst>
          </p:nvPr>
        </p:nvPicPr>
        <p:blipFill>
          <a:blip r:embed="rId9"/>
          <a:stretch>
            <a:fillRect/>
          </a:stretch>
        </p:blipFill>
        <p:spPr>
          <a:xfrm>
            <a:off x="1885632" y="1994045"/>
            <a:ext cx="2819400" cy="4191000"/>
          </a:xfrm>
          <a:prstGeom prst="rect">
            <a:avLst/>
          </a:prstGeom>
        </p:spPr>
      </p:pic>
      <p:pic>
        <p:nvPicPr>
          <p:cNvPr id="29" name="最终阶梯型">
            <a:hlinkClick r:id="" action="ppaction://media"/>
          </p:cNvPr>
          <p:cNvPicPr/>
          <p:nvPr>
            <a:videoFile r:link="rId4"/>
            <p:extLst>
              <p:ext uri="{DAA4B4D4-6D71-4841-9C94-3DE7FCFB9230}">
                <p14:media xmlns:p14="http://schemas.microsoft.com/office/powerpoint/2010/main" r:embed="rId3"/>
              </p:ext>
            </p:extLst>
          </p:nvPr>
        </p:nvPicPr>
        <p:blipFill>
          <a:blip r:embed="rId10"/>
          <a:stretch>
            <a:fillRect/>
          </a:stretch>
        </p:blipFill>
        <p:spPr>
          <a:xfrm>
            <a:off x="5176155" y="1994045"/>
            <a:ext cx="2819400" cy="4191000"/>
          </a:xfrm>
          <a:prstGeom prst="rect">
            <a:avLst/>
          </a:prstGeom>
        </p:spPr>
      </p:pic>
      <p:sp>
        <p:nvSpPr>
          <p:cNvPr id="31" name="文本框 30"/>
          <p:cNvSpPr txBox="1"/>
          <p:nvPr/>
        </p:nvSpPr>
        <p:spPr>
          <a:xfrm>
            <a:off x="2623460" y="6241775"/>
            <a:ext cx="230187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rgbClr val="000000"/>
                </a:solidFill>
                <a:sym typeface="+mn-ea"/>
              </a:rPr>
              <a:t>统一型定价</a:t>
            </a:r>
            <a:endParaRPr lang="en-US" altLang="zh-CN" sz="2000" b="1" dirty="0">
              <a:solidFill>
                <a:srgbClr val="000000"/>
              </a:solidFill>
            </a:endParaRPr>
          </a:p>
        </p:txBody>
      </p:sp>
      <p:sp>
        <p:nvSpPr>
          <p:cNvPr id="33" name="文本框 32"/>
          <p:cNvSpPr txBox="1"/>
          <p:nvPr/>
        </p:nvSpPr>
        <p:spPr>
          <a:xfrm>
            <a:off x="5911908" y="6241775"/>
            <a:ext cx="230187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rgbClr val="000000"/>
                </a:solidFill>
                <a:sym typeface="+mn-ea"/>
              </a:rPr>
              <a:t>阶梯型定价</a:t>
            </a:r>
            <a:endParaRPr lang="en-US" altLang="zh-CN" sz="2000" b="1" dirty="0">
              <a:solidFill>
                <a:srgbClr val="000000"/>
              </a:solidFill>
            </a:endParaRPr>
          </a:p>
        </p:txBody>
      </p:sp>
      <p:sp>
        <p:nvSpPr>
          <p:cNvPr id="43" name="文本框 42"/>
          <p:cNvSpPr txBox="1"/>
          <p:nvPr/>
        </p:nvSpPr>
        <p:spPr>
          <a:xfrm>
            <a:off x="651514" y="1275715"/>
            <a:ext cx="7498749"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01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政府：城市规划设计</a:t>
            </a: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单车停放混乱度</a:t>
            </a:r>
          </a:p>
        </p:txBody>
      </p:sp>
      <p:sp>
        <p:nvSpPr>
          <p:cNvPr id="34" name="文本框 33"/>
          <p:cNvSpPr txBox="1"/>
          <p:nvPr/>
        </p:nvSpPr>
        <p:spPr>
          <a:xfrm>
            <a:off x="8248224" y="3429000"/>
            <a:ext cx="553998" cy="2023110"/>
          </a:xfrm>
          <a:prstGeom prst="rect">
            <a:avLst/>
          </a:prstGeom>
          <a:noFill/>
        </p:spPr>
        <p:txBody>
          <a:bodyPr vert="eaVert" wrap="square" rtlCol="0">
            <a:spAutoFit/>
          </a:bodyPr>
          <a:lstStyle/>
          <a:p>
            <a:r>
              <a:rPr lang="zh-CN" altLang="en-US" sz="2400" b="1" dirty="0">
                <a:solidFill>
                  <a:srgbClr val="000000"/>
                </a:solidFill>
              </a:rPr>
              <a:t>单车流动图</a:t>
            </a:r>
          </a:p>
        </p:txBody>
      </p:sp>
      <p:sp>
        <p:nvSpPr>
          <p:cNvPr id="36" name="文本框 35"/>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37" name="文本框 36"/>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olidFill>
                  <a:prstClr val="white"/>
                </a:solidFill>
                <a:sym typeface="+mn-ea"/>
              </a:rPr>
              <a:t>中期回顾</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8042" fill="hold"/>
                                        <p:tgtEl>
                                          <p:spTgt spid="29"/>
                                        </p:tgtEl>
                                      </p:cBhvr>
                                    </p:cmd>
                                  </p:childTnLst>
                                </p:cTn>
                              </p:par>
                              <p:par>
                                <p:cTn id="7" presetID="1" presetClass="mediacall" presetSubtype="0" fill="hold" nodeType="withEffect">
                                  <p:stCondLst>
                                    <p:cond delay="0"/>
                                  </p:stCondLst>
                                  <p:childTnLst>
                                    <p:cmd type="call" cmd="playFrom(0.0)">
                                      <p:cBhvr additive="base">
                                        <p:cTn id="8" dur="804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BEBA8EAE-BF5A-486C-A8C5-ECC9F3942E4B}">
                <a14:imgProps xmlns:a14="http://schemas.microsoft.com/office/drawing/2010/main">
                  <a14:imgLayer r:embed="rId3">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8150018" y="158203"/>
            <a:ext cx="1809749" cy="369332"/>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flipV="1">
            <a:off x="9778932" y="5903199"/>
            <a:ext cx="2278018" cy="857413"/>
            <a:chOff x="8230325" y="4306212"/>
            <a:chExt cx="4147292" cy="1560981"/>
          </a:xfrm>
        </p:grpSpPr>
        <p:sp>
          <p:nvSpPr>
            <p:cNvPr id="16" name="矩形 15"/>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452727" y="760125"/>
            <a:ext cx="8602165" cy="584775"/>
            <a:chOff x="3039938" y="277716"/>
            <a:chExt cx="8602165" cy="584775"/>
          </a:xfrm>
        </p:grpSpPr>
        <p:sp>
          <p:nvSpPr>
            <p:cNvPr id="21" name="文本框 20"/>
            <p:cNvSpPr txBox="1"/>
            <p:nvPr/>
          </p:nvSpPr>
          <p:spPr>
            <a:xfrm>
              <a:off x="3039938" y="277716"/>
              <a:ext cx="39305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4</a:t>
              </a:r>
              <a:endParaRPr kumimoji="0" lang="zh-CN"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endParaRPr>
            </a:p>
          </p:txBody>
        </p:sp>
        <p:sp>
          <p:nvSpPr>
            <p:cNvPr id="22" name="文本框 21"/>
            <p:cNvSpPr txBox="1"/>
            <p:nvPr/>
          </p:nvSpPr>
          <p:spPr>
            <a:xfrm>
              <a:off x="3337438" y="308493"/>
              <a:ext cx="28842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23" name="文本框 22"/>
            <p:cNvSpPr txBox="1"/>
            <p:nvPr/>
          </p:nvSpPr>
          <p:spPr>
            <a:xfrm>
              <a:off x="6221691" y="339271"/>
              <a:ext cx="54204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Data Analysis and Demonstration</a:t>
              </a:r>
            </a:p>
          </p:txBody>
        </p:sp>
        <p:cxnSp>
          <p:nvCxnSpPr>
            <p:cNvPr id="24" name="直接连接符 23"/>
            <p:cNvCxnSpPr/>
            <p:nvPr/>
          </p:nvCxnSpPr>
          <p:spPr>
            <a:xfrm flipH="1">
              <a:off x="6028790" y="377078"/>
              <a:ext cx="140511" cy="38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651514" y="1275715"/>
            <a:ext cx="7498749"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02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用户：出行便捷</a:t>
            </a: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单车使用率</a:t>
            </a:r>
          </a:p>
        </p:txBody>
      </p:sp>
      <p:sp>
        <p:nvSpPr>
          <p:cNvPr id="46" name="文本框 45"/>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47" name="文本框 46"/>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olidFill>
                  <a:prstClr val="white"/>
                </a:solidFill>
                <a:sym typeface="+mn-ea"/>
              </a:rPr>
              <a:t>中期回顾</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48" name="文本框 47"/>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49" name="文本框 48"/>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grpSp>
        <p:nvGrpSpPr>
          <p:cNvPr id="30" name="组合 29">
            <a:extLst>
              <a:ext uri="{FF2B5EF4-FFF2-40B4-BE49-F238E27FC236}">
                <a16:creationId xmlns:a16="http://schemas.microsoft.com/office/drawing/2014/main" id="{4F83F706-7B2F-4FFE-AD9D-1093FA5F392A}"/>
              </a:ext>
            </a:extLst>
          </p:cNvPr>
          <p:cNvGrpSpPr/>
          <p:nvPr/>
        </p:nvGrpSpPr>
        <p:grpSpPr>
          <a:xfrm>
            <a:off x="357811" y="1983516"/>
            <a:ext cx="3618762" cy="2660709"/>
            <a:chOff x="302998" y="1860491"/>
            <a:chExt cx="4644922" cy="2660709"/>
          </a:xfrm>
        </p:grpSpPr>
        <p:sp>
          <p:nvSpPr>
            <p:cNvPr id="29" name="矩形 28">
              <a:extLst>
                <a:ext uri="{FF2B5EF4-FFF2-40B4-BE49-F238E27FC236}">
                  <a16:creationId xmlns:a16="http://schemas.microsoft.com/office/drawing/2014/main" id="{629BBFE2-E1D1-4DAA-941C-069C1483F9E6}"/>
                </a:ext>
              </a:extLst>
            </p:cNvPr>
            <p:cNvSpPr/>
            <p:nvPr/>
          </p:nvSpPr>
          <p:spPr>
            <a:xfrm>
              <a:off x="302998" y="1860491"/>
              <a:ext cx="4644922" cy="266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28" name="图表 27">
              <a:extLst>
                <a:ext uri="{FF2B5EF4-FFF2-40B4-BE49-F238E27FC236}">
                  <a16:creationId xmlns:a16="http://schemas.microsoft.com/office/drawing/2014/main" id="{B19029A6-D0A7-452B-9A55-6C44DE328B87}"/>
                </a:ext>
              </a:extLst>
            </p:cNvPr>
            <p:cNvGraphicFramePr/>
            <p:nvPr/>
          </p:nvGraphicFramePr>
          <p:xfrm>
            <a:off x="452726" y="1860491"/>
            <a:ext cx="4281834" cy="2528629"/>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53" name="组合 52">
            <a:extLst>
              <a:ext uri="{FF2B5EF4-FFF2-40B4-BE49-F238E27FC236}">
                <a16:creationId xmlns:a16="http://schemas.microsoft.com/office/drawing/2014/main" id="{0A2C10A8-E14D-4A1B-88FE-7650BFBC8BEE}"/>
              </a:ext>
            </a:extLst>
          </p:cNvPr>
          <p:cNvGrpSpPr/>
          <p:nvPr/>
        </p:nvGrpSpPr>
        <p:grpSpPr>
          <a:xfrm>
            <a:off x="4286618" y="1983516"/>
            <a:ext cx="3618762" cy="2660709"/>
            <a:chOff x="302998" y="1860491"/>
            <a:chExt cx="4644922" cy="2660709"/>
          </a:xfrm>
        </p:grpSpPr>
        <p:sp>
          <p:nvSpPr>
            <p:cNvPr id="54" name="矩形 53">
              <a:extLst>
                <a:ext uri="{FF2B5EF4-FFF2-40B4-BE49-F238E27FC236}">
                  <a16:creationId xmlns:a16="http://schemas.microsoft.com/office/drawing/2014/main" id="{EB826856-DC5C-4ECD-8A44-DBA2FD3EB136}"/>
                </a:ext>
              </a:extLst>
            </p:cNvPr>
            <p:cNvSpPr/>
            <p:nvPr/>
          </p:nvSpPr>
          <p:spPr>
            <a:xfrm>
              <a:off x="302998" y="1860491"/>
              <a:ext cx="4644922" cy="266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55" name="图表 54">
              <a:extLst>
                <a:ext uri="{FF2B5EF4-FFF2-40B4-BE49-F238E27FC236}">
                  <a16:creationId xmlns:a16="http://schemas.microsoft.com/office/drawing/2014/main" id="{C20E1BD0-18F1-4753-9773-875D20211A8B}"/>
                </a:ext>
              </a:extLst>
            </p:cNvPr>
            <p:cNvGraphicFramePr/>
            <p:nvPr/>
          </p:nvGraphicFramePr>
          <p:xfrm>
            <a:off x="452726" y="1860491"/>
            <a:ext cx="4281834" cy="2528629"/>
          </p:xfrm>
          <a:graphic>
            <a:graphicData uri="http://schemas.openxmlformats.org/drawingml/2006/chart">
              <c:chart xmlns:c="http://schemas.openxmlformats.org/drawingml/2006/chart" xmlns:r="http://schemas.openxmlformats.org/officeDocument/2006/relationships" r:id="rId6"/>
            </a:graphicData>
          </a:graphic>
        </p:graphicFrame>
      </p:grpSp>
      <mc:AlternateContent xmlns:mc="http://schemas.openxmlformats.org/markup-compatibility/2006">
        <mc:Choice xmlns:a14="http://schemas.microsoft.com/office/drawing/2010/main" Requires="a14">
          <p:sp>
            <p:nvSpPr>
              <p:cNvPr id="31" name="矩形 30">
                <a:extLst>
                  <a:ext uri="{FF2B5EF4-FFF2-40B4-BE49-F238E27FC236}">
                    <a16:creationId xmlns:a16="http://schemas.microsoft.com/office/drawing/2014/main" id="{FDF852A3-0A4F-4002-8C26-9E93F24BAB3C}"/>
                  </a:ext>
                </a:extLst>
              </p:cNvPr>
              <p:cNvSpPr/>
              <p:nvPr/>
            </p:nvSpPr>
            <p:spPr>
              <a:xfrm>
                <a:off x="6799148" y="1036542"/>
                <a:ext cx="4651520" cy="90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a:solidFill>
                        <a:schemeClr val="tx1"/>
                      </a:solidFill>
                    </a:ln>
                    <a:solidFill>
                      <a:schemeClr val="bg1"/>
                    </a:solidFill>
                  </a:rPr>
                  <a:t>单车使用率</a:t>
                </a:r>
                <a:r>
                  <a:rPr lang="en-US" altLang="zh-CN" dirty="0">
                    <a:ln>
                      <a:solidFill>
                        <a:schemeClr val="tx1"/>
                      </a:solidFill>
                    </a:ln>
                    <a:solidFill>
                      <a:schemeClr val="bg1"/>
                    </a:solidFill>
                  </a:rPr>
                  <a:t>=</a:t>
                </a:r>
                <a14:m>
                  <m:oMath xmlns:m="http://schemas.openxmlformats.org/officeDocument/2006/math">
                    <m:f>
                      <m:fPr>
                        <m:ctrlPr>
                          <a:rPr lang="en-US" altLang="zh-CN" i="1" smtClean="0">
                            <a:ln>
                              <a:solidFill>
                                <a:schemeClr val="tx1"/>
                              </a:solidFill>
                            </a:ln>
                            <a:solidFill>
                              <a:schemeClr val="bg1"/>
                            </a:solidFill>
                            <a:latin typeface="Cambria Math" panose="02040503050406030204" pitchFamily="18" charset="0"/>
                          </a:rPr>
                        </m:ctrlPr>
                      </m:fPr>
                      <m:num>
                        <m:r>
                          <a:rPr lang="zh-CN" altLang="en-US" i="1">
                            <a:ln>
                              <a:solidFill>
                                <a:schemeClr val="tx1"/>
                              </a:solidFill>
                            </a:ln>
                            <a:solidFill>
                              <a:schemeClr val="bg1"/>
                            </a:solidFill>
                            <a:latin typeface="Cambria Math" panose="02040503050406030204" pitchFamily="18" charset="0"/>
                          </a:rPr>
                          <m:t>出行</m:t>
                        </m:r>
                        <m:r>
                          <a:rPr lang="zh-CN" altLang="en-US" i="1" smtClean="0">
                            <a:ln>
                              <a:solidFill>
                                <a:schemeClr val="tx1"/>
                              </a:solidFill>
                            </a:ln>
                            <a:solidFill>
                              <a:schemeClr val="bg1"/>
                            </a:solidFill>
                            <a:latin typeface="Cambria Math" panose="02040503050406030204" pitchFamily="18" charset="0"/>
                          </a:rPr>
                          <m:t>使用</m:t>
                        </m:r>
                        <m:r>
                          <a:rPr lang="zh-CN" altLang="en-US" i="1">
                            <a:ln>
                              <a:solidFill>
                                <a:schemeClr val="tx1"/>
                              </a:solidFill>
                            </a:ln>
                            <a:solidFill>
                              <a:schemeClr val="bg1"/>
                            </a:solidFill>
                            <a:latin typeface="Cambria Math" panose="02040503050406030204" pitchFamily="18" charset="0"/>
                          </a:rPr>
                          <m:t>单车</m:t>
                        </m:r>
                        <m:r>
                          <a:rPr lang="zh-CN" altLang="en-US" i="1" smtClean="0">
                            <a:ln>
                              <a:solidFill>
                                <a:schemeClr val="tx1"/>
                              </a:solidFill>
                            </a:ln>
                            <a:solidFill>
                              <a:schemeClr val="bg1"/>
                            </a:solidFill>
                            <a:latin typeface="Cambria Math" panose="02040503050406030204" pitchFamily="18" charset="0"/>
                          </a:rPr>
                          <m:t>人数</m:t>
                        </m:r>
                      </m:num>
                      <m:den>
                        <m:r>
                          <a:rPr lang="zh-CN" altLang="en-US" i="1">
                            <a:ln>
                              <a:solidFill>
                                <a:schemeClr val="tx1"/>
                              </a:solidFill>
                            </a:ln>
                            <a:solidFill>
                              <a:schemeClr val="bg1"/>
                            </a:solidFill>
                            <a:latin typeface="Cambria Math" panose="02040503050406030204" pitchFamily="18" charset="0"/>
                          </a:rPr>
                          <m:t>适宜</m:t>
                        </m:r>
                        <m:r>
                          <a:rPr lang="zh-CN" altLang="en-US" i="1" smtClean="0">
                            <a:ln>
                              <a:solidFill>
                                <a:schemeClr val="tx1"/>
                              </a:solidFill>
                            </a:ln>
                            <a:solidFill>
                              <a:schemeClr val="bg1"/>
                            </a:solidFill>
                            <a:latin typeface="Cambria Math" panose="02040503050406030204" pitchFamily="18" charset="0"/>
                          </a:rPr>
                          <m:t>范围内</m:t>
                        </m:r>
                        <m:r>
                          <a:rPr lang="zh-CN" altLang="en-US" i="1">
                            <a:ln>
                              <a:solidFill>
                                <a:schemeClr val="tx1"/>
                              </a:solidFill>
                            </a:ln>
                            <a:solidFill>
                              <a:schemeClr val="bg1"/>
                            </a:solidFill>
                            <a:latin typeface="Cambria Math" panose="02040503050406030204" pitchFamily="18" charset="0"/>
                          </a:rPr>
                          <m:t>出行人数</m:t>
                        </m:r>
                      </m:den>
                    </m:f>
                  </m:oMath>
                </a14:m>
                <a:endParaRPr lang="en-US" altLang="zh-CN" dirty="0">
                  <a:ln>
                    <a:solidFill>
                      <a:schemeClr val="tx1"/>
                    </a:solidFill>
                  </a:ln>
                  <a:solidFill>
                    <a:schemeClr val="bg1"/>
                  </a:solidFill>
                </a:endParaRPr>
              </a:p>
            </p:txBody>
          </p:sp>
        </mc:Choice>
        <mc:Fallback>
          <p:sp>
            <p:nvSpPr>
              <p:cNvPr id="31" name="矩形 30">
                <a:extLst>
                  <a:ext uri="{FF2B5EF4-FFF2-40B4-BE49-F238E27FC236}">
                    <a16:creationId xmlns:a16="http://schemas.microsoft.com/office/drawing/2014/main" id="{FDF852A3-0A4F-4002-8C26-9E93F24BAB3C}"/>
                  </a:ext>
                </a:extLst>
              </p:cNvPr>
              <p:cNvSpPr>
                <a:spLocks noRot="1" noChangeAspect="1" noMove="1" noResize="1" noEditPoints="1" noAdjustHandles="1" noChangeArrowheads="1" noChangeShapeType="1" noTextEdit="1"/>
              </p:cNvSpPr>
              <p:nvPr/>
            </p:nvSpPr>
            <p:spPr>
              <a:xfrm>
                <a:off x="6799148" y="1036542"/>
                <a:ext cx="4651520" cy="903298"/>
              </a:xfrm>
              <a:prstGeom prst="rect">
                <a:avLst/>
              </a:prstGeom>
              <a:blipFill>
                <a:blip r:embed="rId7"/>
                <a:stretch>
                  <a:fillRect/>
                </a:stretch>
              </a:blipFill>
              <a:ln>
                <a:noFill/>
              </a:ln>
            </p:spPr>
            <p:txBody>
              <a:bodyPr/>
              <a:lstStyle/>
              <a:p>
                <a:r>
                  <a:rPr lang="zh-CN" altLang="en-US">
                    <a:noFill/>
                  </a:rPr>
                  <a:t> </a:t>
                </a:r>
              </a:p>
            </p:txBody>
          </p:sp>
        </mc:Fallback>
      </mc:AlternateContent>
      <p:sp>
        <p:nvSpPr>
          <p:cNvPr id="37" name="矩形 36">
            <a:extLst>
              <a:ext uri="{FF2B5EF4-FFF2-40B4-BE49-F238E27FC236}">
                <a16:creationId xmlns:a16="http://schemas.microsoft.com/office/drawing/2014/main" id="{CACC776D-616F-4263-A049-C61C7641E7F8}"/>
              </a:ext>
            </a:extLst>
          </p:cNvPr>
          <p:cNvSpPr/>
          <p:nvPr/>
        </p:nvSpPr>
        <p:spPr>
          <a:xfrm>
            <a:off x="869384" y="5361260"/>
            <a:ext cx="10186738" cy="1226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ln>
                  <a:solidFill>
                    <a:schemeClr val="tx1"/>
                  </a:solidFill>
                </a:ln>
                <a:solidFill>
                  <a:schemeClr val="bg1"/>
                </a:solidFill>
              </a:rPr>
              <a:t>最优定价为：停放在各区域的租车费（元</a:t>
            </a:r>
            <a:r>
              <a:rPr lang="en-US" altLang="zh-CN" dirty="0">
                <a:ln>
                  <a:solidFill>
                    <a:schemeClr val="tx1"/>
                  </a:solidFill>
                </a:ln>
                <a:solidFill>
                  <a:schemeClr val="bg1"/>
                </a:solidFill>
              </a:rPr>
              <a:t>/15</a:t>
            </a:r>
            <a:r>
              <a:rPr lang="zh-CN" altLang="en-US" dirty="0">
                <a:ln>
                  <a:solidFill>
                    <a:schemeClr val="tx1"/>
                  </a:solidFill>
                </a:ln>
                <a:solidFill>
                  <a:schemeClr val="bg1"/>
                </a:solidFill>
              </a:rPr>
              <a:t>分钟）为：</a:t>
            </a:r>
            <a:endParaRPr lang="en-US" altLang="zh-CN" dirty="0">
              <a:ln>
                <a:solidFill>
                  <a:schemeClr val="tx1"/>
                </a:solidFill>
              </a:ln>
              <a:solidFill>
                <a:schemeClr val="bg1"/>
              </a:solidFill>
            </a:endParaRPr>
          </a:p>
          <a:p>
            <a:pPr algn="ctr">
              <a:lnSpc>
                <a:spcPct val="150000"/>
              </a:lnSpc>
            </a:pPr>
            <a:r>
              <a:rPr lang="zh-CN" altLang="en-US" dirty="0">
                <a:ln>
                  <a:solidFill>
                    <a:schemeClr val="tx1"/>
                  </a:solidFill>
                </a:ln>
                <a:solidFill>
                  <a:schemeClr val="bg1"/>
                </a:solidFill>
              </a:rPr>
              <a:t>阶梯型</a:t>
            </a:r>
            <a:r>
              <a:rPr lang="en-US" altLang="zh-CN" dirty="0">
                <a:ln>
                  <a:solidFill>
                    <a:schemeClr val="tx1"/>
                  </a:solidFill>
                </a:ln>
                <a:solidFill>
                  <a:schemeClr val="bg1"/>
                </a:solidFill>
              </a:rPr>
              <a:t>——P</a:t>
            </a:r>
            <a:r>
              <a:rPr lang="zh-CN" altLang="en-US" dirty="0">
                <a:ln>
                  <a:solidFill>
                    <a:schemeClr val="tx1"/>
                  </a:solidFill>
                </a:ln>
                <a:solidFill>
                  <a:schemeClr val="bg1"/>
                </a:solidFill>
              </a:rPr>
              <a:t>区 </a:t>
            </a:r>
            <a:r>
              <a:rPr lang="en-US" altLang="zh-CN" dirty="0">
                <a:ln>
                  <a:solidFill>
                    <a:schemeClr val="tx1"/>
                  </a:solidFill>
                </a:ln>
                <a:solidFill>
                  <a:schemeClr val="bg1"/>
                </a:solidFill>
              </a:rPr>
              <a:t>k1=0.5  M</a:t>
            </a:r>
            <a:r>
              <a:rPr lang="zh-CN" altLang="en-US" dirty="0">
                <a:ln>
                  <a:solidFill>
                    <a:schemeClr val="tx1"/>
                  </a:solidFill>
                </a:ln>
                <a:solidFill>
                  <a:schemeClr val="bg1"/>
                </a:solidFill>
              </a:rPr>
              <a:t>区 </a:t>
            </a:r>
            <a:r>
              <a:rPr lang="en-US" altLang="zh-CN" dirty="0">
                <a:ln>
                  <a:solidFill>
                    <a:schemeClr val="tx1"/>
                  </a:solidFill>
                </a:ln>
                <a:solidFill>
                  <a:schemeClr val="bg1"/>
                </a:solidFill>
              </a:rPr>
              <a:t>k2=1.5  F</a:t>
            </a:r>
            <a:r>
              <a:rPr lang="zh-CN" altLang="en-US" dirty="0">
                <a:ln>
                  <a:solidFill>
                    <a:schemeClr val="tx1"/>
                  </a:solidFill>
                </a:ln>
                <a:solidFill>
                  <a:schemeClr val="bg1"/>
                </a:solidFill>
              </a:rPr>
              <a:t>区 </a:t>
            </a:r>
            <a:r>
              <a:rPr lang="en-US" altLang="zh-CN" dirty="0">
                <a:ln>
                  <a:solidFill>
                    <a:schemeClr val="tx1"/>
                  </a:solidFill>
                </a:ln>
                <a:solidFill>
                  <a:schemeClr val="bg1"/>
                </a:solidFill>
              </a:rPr>
              <a:t>k3=3.0 </a:t>
            </a:r>
          </a:p>
          <a:p>
            <a:pPr algn="ctr">
              <a:lnSpc>
                <a:spcPct val="150000"/>
              </a:lnSpc>
            </a:pPr>
            <a:r>
              <a:rPr lang="zh-CN" altLang="en-US" dirty="0">
                <a:ln>
                  <a:solidFill>
                    <a:schemeClr val="tx1"/>
                  </a:solidFill>
                </a:ln>
                <a:solidFill>
                  <a:schemeClr val="bg1"/>
                </a:solidFill>
              </a:rPr>
              <a:t>统一型</a:t>
            </a:r>
            <a:r>
              <a:rPr lang="en-US" altLang="zh-CN" dirty="0">
                <a:ln>
                  <a:solidFill>
                    <a:schemeClr val="tx1"/>
                  </a:solidFill>
                </a:ln>
                <a:solidFill>
                  <a:schemeClr val="bg1"/>
                </a:solidFill>
              </a:rPr>
              <a:t>——k4=1.5 </a:t>
            </a:r>
          </a:p>
        </p:txBody>
      </p:sp>
      <p:grpSp>
        <p:nvGrpSpPr>
          <p:cNvPr id="56" name="组合 55">
            <a:extLst>
              <a:ext uri="{FF2B5EF4-FFF2-40B4-BE49-F238E27FC236}">
                <a16:creationId xmlns:a16="http://schemas.microsoft.com/office/drawing/2014/main" id="{D14CA3D9-040E-4EF3-849E-EFD928F04F49}"/>
              </a:ext>
            </a:extLst>
          </p:cNvPr>
          <p:cNvGrpSpPr/>
          <p:nvPr/>
        </p:nvGrpSpPr>
        <p:grpSpPr>
          <a:xfrm>
            <a:off x="8215425" y="1983516"/>
            <a:ext cx="3618762" cy="2660709"/>
            <a:chOff x="302998" y="1860491"/>
            <a:chExt cx="4644922" cy="2660709"/>
          </a:xfrm>
        </p:grpSpPr>
        <p:sp>
          <p:nvSpPr>
            <p:cNvPr id="57" name="矩形 56">
              <a:extLst>
                <a:ext uri="{FF2B5EF4-FFF2-40B4-BE49-F238E27FC236}">
                  <a16:creationId xmlns:a16="http://schemas.microsoft.com/office/drawing/2014/main" id="{18FD1698-DEF1-416A-9001-90A3979ADEEF}"/>
                </a:ext>
              </a:extLst>
            </p:cNvPr>
            <p:cNvSpPr/>
            <p:nvPr/>
          </p:nvSpPr>
          <p:spPr>
            <a:xfrm>
              <a:off x="302998" y="1860491"/>
              <a:ext cx="4644922" cy="266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59" name="图表 58">
              <a:extLst>
                <a:ext uri="{FF2B5EF4-FFF2-40B4-BE49-F238E27FC236}">
                  <a16:creationId xmlns:a16="http://schemas.microsoft.com/office/drawing/2014/main" id="{BA77DB57-4A5B-43B3-B2A9-EBF2DF1DE5C2}"/>
                </a:ext>
              </a:extLst>
            </p:cNvPr>
            <p:cNvGraphicFramePr/>
            <p:nvPr>
              <p:extLst>
                <p:ext uri="{D42A27DB-BD31-4B8C-83A1-F6EECF244321}">
                  <p14:modId xmlns:p14="http://schemas.microsoft.com/office/powerpoint/2010/main" val="4076314426"/>
                </p:ext>
              </p:extLst>
            </p:nvPr>
          </p:nvGraphicFramePr>
          <p:xfrm>
            <a:off x="438486" y="1860491"/>
            <a:ext cx="4281834" cy="2528629"/>
          </p:xfrm>
          <a:graphic>
            <a:graphicData uri="http://schemas.openxmlformats.org/drawingml/2006/chart">
              <c:chart xmlns:c="http://schemas.openxmlformats.org/drawingml/2006/chart" xmlns:r="http://schemas.openxmlformats.org/officeDocument/2006/relationships" r:id="rId8"/>
            </a:graphicData>
          </a:graphic>
        </p:graphicFrame>
      </p:grpSp>
      <p:sp>
        <p:nvSpPr>
          <p:cNvPr id="4" name="椭圆 3">
            <a:extLst>
              <a:ext uri="{FF2B5EF4-FFF2-40B4-BE49-F238E27FC236}">
                <a16:creationId xmlns:a16="http://schemas.microsoft.com/office/drawing/2014/main" id="{E4238041-D2BD-4500-BAE6-44A5D290AE19}"/>
              </a:ext>
            </a:extLst>
          </p:cNvPr>
          <p:cNvSpPr/>
          <p:nvPr/>
        </p:nvSpPr>
        <p:spPr>
          <a:xfrm>
            <a:off x="10572917" y="1832818"/>
            <a:ext cx="966410" cy="7173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8131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56"/>
                                        </p:tgtEl>
                                      </p:cBhvr>
                                      <p:by x="150000" y="150000"/>
                                    </p:animScale>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BEBA8EAE-BF5A-486C-A8C5-ECC9F3942E4B}">
                <a14:imgProps xmlns:a14="http://schemas.microsoft.com/office/drawing/2010/main">
                  <a14:imgLayer r:embed="rId3">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93626"/>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8150018" y="158203"/>
            <a:ext cx="1809749" cy="369332"/>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flipV="1">
            <a:off x="9778932" y="5903199"/>
            <a:ext cx="2278018" cy="857413"/>
            <a:chOff x="8230325" y="4306212"/>
            <a:chExt cx="4147292" cy="1560981"/>
          </a:xfrm>
        </p:grpSpPr>
        <p:sp>
          <p:nvSpPr>
            <p:cNvPr id="16" name="矩形 15"/>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452727" y="760125"/>
            <a:ext cx="8602165" cy="584775"/>
            <a:chOff x="3039938" y="277716"/>
            <a:chExt cx="8602165" cy="584775"/>
          </a:xfrm>
        </p:grpSpPr>
        <p:sp>
          <p:nvSpPr>
            <p:cNvPr id="21" name="文本框 20"/>
            <p:cNvSpPr txBox="1"/>
            <p:nvPr/>
          </p:nvSpPr>
          <p:spPr>
            <a:xfrm>
              <a:off x="3039938" y="277716"/>
              <a:ext cx="39305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4</a:t>
              </a:r>
              <a:endParaRPr kumimoji="0" lang="zh-CN"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endParaRPr>
            </a:p>
          </p:txBody>
        </p:sp>
        <p:sp>
          <p:nvSpPr>
            <p:cNvPr id="22" name="文本框 21"/>
            <p:cNvSpPr txBox="1"/>
            <p:nvPr/>
          </p:nvSpPr>
          <p:spPr>
            <a:xfrm>
              <a:off x="3337438" y="308493"/>
              <a:ext cx="28842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23" name="文本框 22"/>
            <p:cNvSpPr txBox="1"/>
            <p:nvPr/>
          </p:nvSpPr>
          <p:spPr>
            <a:xfrm>
              <a:off x="6221691" y="339271"/>
              <a:ext cx="54204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Data Analysis and Demonstration</a:t>
              </a:r>
            </a:p>
          </p:txBody>
        </p:sp>
        <p:cxnSp>
          <p:nvCxnSpPr>
            <p:cNvPr id="24" name="直接连接符 23"/>
            <p:cNvCxnSpPr/>
            <p:nvPr/>
          </p:nvCxnSpPr>
          <p:spPr>
            <a:xfrm flipH="1">
              <a:off x="6028790" y="377078"/>
              <a:ext cx="140511" cy="38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文本框 42"/>
          <p:cNvSpPr txBox="1"/>
          <p:nvPr/>
        </p:nvSpPr>
        <p:spPr>
          <a:xfrm>
            <a:off x="651514" y="1275715"/>
            <a:ext cx="7498749"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03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企业：商业效益</a:t>
            </a: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企业利润</a:t>
            </a:r>
          </a:p>
        </p:txBody>
      </p:sp>
      <p:sp>
        <p:nvSpPr>
          <p:cNvPr id="36" name="文本框 35"/>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37" name="文本框 36"/>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olidFill>
                  <a:prstClr val="white"/>
                </a:solidFill>
                <a:sym typeface="+mn-ea"/>
              </a:rPr>
              <a:t>中期回顾</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38" name="文本框 37"/>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graphicFrame>
        <p:nvGraphicFramePr>
          <p:cNvPr id="4" name="图示 3">
            <a:extLst>
              <a:ext uri="{FF2B5EF4-FFF2-40B4-BE49-F238E27FC236}">
                <a16:creationId xmlns:a16="http://schemas.microsoft.com/office/drawing/2014/main" id="{29A118FB-618D-449F-9655-6D3BA0206399}"/>
              </a:ext>
            </a:extLst>
          </p:cNvPr>
          <p:cNvGraphicFramePr/>
          <p:nvPr>
            <p:extLst>
              <p:ext uri="{D42A27DB-BD31-4B8C-83A1-F6EECF244321}">
                <p14:modId xmlns:p14="http://schemas.microsoft.com/office/powerpoint/2010/main" val="588410776"/>
              </p:ext>
            </p:extLst>
          </p:nvPr>
        </p:nvGraphicFramePr>
        <p:xfrm>
          <a:off x="2922539" y="1609659"/>
          <a:ext cx="6204391" cy="43888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2" name="矩形 31">
            <a:extLst>
              <a:ext uri="{FF2B5EF4-FFF2-40B4-BE49-F238E27FC236}">
                <a16:creationId xmlns:a16="http://schemas.microsoft.com/office/drawing/2014/main" id="{180249F2-9632-4466-BABF-0A6131FEE9CB}"/>
              </a:ext>
            </a:extLst>
          </p:cNvPr>
          <p:cNvSpPr/>
          <p:nvPr/>
        </p:nvSpPr>
        <p:spPr>
          <a:xfrm>
            <a:off x="2639914" y="5431611"/>
            <a:ext cx="6912169" cy="1724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dirty="0">
                <a:ln>
                  <a:solidFill>
                    <a:schemeClr val="tx1"/>
                  </a:solidFill>
                </a:ln>
                <a:solidFill>
                  <a:schemeClr val="bg1"/>
                </a:solidFill>
              </a:rPr>
              <a:t>Note</a:t>
            </a:r>
            <a:r>
              <a:rPr lang="zh-CN" altLang="en-US" dirty="0">
                <a:ln>
                  <a:solidFill>
                    <a:schemeClr val="tx1"/>
                  </a:solidFill>
                </a:ln>
                <a:solidFill>
                  <a:schemeClr val="bg1"/>
                </a:solidFill>
              </a:rPr>
              <a:t>：不失一般性，舍去考虑管理模式从统一型变更为阶梯型之后利润中不受影响的部分。</a:t>
            </a:r>
            <a:endParaRPr lang="en-US" altLang="zh-CN" dirty="0">
              <a:ln>
                <a:solidFill>
                  <a:schemeClr val="tx1"/>
                </a:solidFill>
              </a:ln>
              <a:solidFill>
                <a:schemeClr val="bg1"/>
              </a:solidFill>
            </a:endParaRPr>
          </a:p>
        </p:txBody>
      </p:sp>
    </p:spTree>
    <p:extLst>
      <p:ext uri="{BB962C8B-B14F-4D97-AF65-F5344CB8AC3E}">
        <p14:creationId xmlns:p14="http://schemas.microsoft.com/office/powerpoint/2010/main" val="2097829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BEBA8EAE-BF5A-486C-A8C5-ECC9F3942E4B}">
                <a14:imgProps xmlns:a14="http://schemas.microsoft.com/office/drawing/2010/main">
                  <a14:imgLayer r:embed="rId3">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lvl="0">
              <a:defRPr/>
            </a:pPr>
            <a:r>
              <a:rPr lang="zh-CN" altLang="en-US" dirty="0"/>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16682" y="1174536"/>
            <a:ext cx="6558634" cy="4508927"/>
            <a:chOff x="4187923" y="972711"/>
            <a:chExt cx="6558634" cy="4508927"/>
          </a:xfrm>
        </p:grpSpPr>
        <p:sp>
          <p:nvSpPr>
            <p:cNvPr id="16" name="文本框 15"/>
            <p:cNvSpPr txBox="1"/>
            <p:nvPr/>
          </p:nvSpPr>
          <p:spPr>
            <a:xfrm>
              <a:off x="6560582" y="972711"/>
              <a:ext cx="2042547"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chemeClr val="bg1">
                      <a:lumMod val="75000"/>
                    </a:schemeClr>
                  </a:solidFill>
                  <a:effectLst/>
                  <a:uLnTx/>
                  <a:uFillTx/>
                  <a:latin typeface="Berlin Sans FB Demi" panose="020E0802020502020306" pitchFamily="34" charset="0"/>
                  <a:ea typeface="方正宋刻本秀楷简体" panose="02000000000000000000" pitchFamily="2" charset="-122"/>
                  <a:cs typeface="+mn-cs"/>
                </a:rPr>
                <a:t>5</a:t>
              </a:r>
              <a:endParaRPr kumimoji="0" lang="zh-CN" altLang="en-US" sz="28700" b="1" i="0" u="none" strike="noStrike" kern="1200" cap="none" spc="0" normalizeH="0" baseline="0" noProof="0" dirty="0">
                <a:ln>
                  <a:noFill/>
                </a:ln>
                <a:solidFill>
                  <a:schemeClr val="bg1">
                    <a:lumMod val="75000"/>
                  </a:scheme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5083470" y="2875021"/>
              <a:ext cx="4767540" cy="583565"/>
            </a:xfrm>
            <a:prstGeom prst="rect">
              <a:avLst/>
            </a:prstGeom>
            <a:noFill/>
          </p:spPr>
          <p:txBody>
            <a:bodyPr wrap="square" rtlCol="0">
              <a:spAutoFit/>
            </a:bodyPr>
            <a:lstStyle/>
            <a:p>
              <a:pPr lvl="0" algn="ctr">
                <a:defRPr/>
              </a:pPr>
              <a:r>
                <a:rPr lang="zh-CN" altLang="en-US" sz="3200" b="1" dirty="0">
                  <a:solidFill>
                    <a:prstClr val="black"/>
                  </a:solidFill>
                  <a:latin typeface="方正宋刻本秀楷简体" panose="02000000000000000000" pitchFamily="2" charset="-122"/>
                  <a:ea typeface="方正宋刻本秀楷简体" panose="02000000000000000000" pitchFamily="2" charset="-122"/>
                </a:rPr>
                <a:t>优势与潜力</a:t>
              </a:r>
            </a:p>
          </p:txBody>
        </p:sp>
        <p:sp>
          <p:nvSpPr>
            <p:cNvPr id="18" name="文本框 17"/>
            <p:cNvSpPr txBox="1"/>
            <p:nvPr/>
          </p:nvSpPr>
          <p:spPr>
            <a:xfrm>
              <a:off x="4187923" y="3586264"/>
              <a:ext cx="6558634" cy="954107"/>
            </a:xfrm>
            <a:prstGeom prst="rect">
              <a:avLst/>
            </a:prstGeom>
            <a:noFill/>
          </p:spPr>
          <p:txBody>
            <a:bodyPr wrap="square" rtlCol="0">
              <a:spAutoFit/>
            </a:bodyPr>
            <a:lstStyle/>
            <a:p>
              <a:pPr lvl="0" algn="ctr">
                <a:defRPr/>
              </a:pPr>
              <a:r>
                <a:rPr lang="en-US" altLang="zh-CN" sz="2800" b="1" dirty="0">
                  <a:solidFill>
                    <a:prstClr val="black"/>
                  </a:solidFill>
                  <a:latin typeface="方正宋刻本秀楷简体" panose="02000000000000000000" pitchFamily="2" charset="-122"/>
                  <a:ea typeface="方正宋刻本秀楷简体" panose="02000000000000000000" pitchFamily="2" charset="-122"/>
                  <a:sym typeface="+mn-ea"/>
                </a:rPr>
                <a:t>Advantages and potential</a:t>
              </a: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2800" b="1"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sym typeface="+mn-ea"/>
              </a:endParaRPr>
            </a:p>
          </p:txBody>
        </p:sp>
      </p:grp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9" name="文本框 8"/>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25" name="文本框 24"/>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olidFill>
                  <a:prstClr val="white"/>
                </a:solidFill>
                <a:sym typeface="+mn-ea"/>
              </a:rPr>
              <a:t>中期回顾</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26" name="文本框 25"/>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extLst>
              <a:ext uri="{BEBA8EAE-BF5A-486C-A8C5-ECC9F3942E4B}">
                <a14:imgProps xmlns:a14="http://schemas.microsoft.com/office/drawing/2010/main">
                  <a14:imgLayer r:embed="rId3">
                    <a14:imgEffect>
                      <a14:saturation sat="33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grpSp>
        <p:nvGrpSpPr>
          <p:cNvPr id="37" name="组合 36"/>
          <p:cNvGrpSpPr/>
          <p:nvPr/>
        </p:nvGrpSpPr>
        <p:grpSpPr>
          <a:xfrm>
            <a:off x="101930" y="96124"/>
            <a:ext cx="2278018" cy="857413"/>
            <a:chOff x="8230325" y="4306212"/>
            <a:chExt cx="4147292" cy="1560981"/>
          </a:xfrm>
        </p:grpSpPr>
        <p:sp>
          <p:nvSpPr>
            <p:cNvPr id="32" name="矩形 31"/>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矩形 32"/>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矩形 33"/>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34"/>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矩形 35"/>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8" name="组合 37"/>
          <p:cNvGrpSpPr/>
          <p:nvPr/>
        </p:nvGrpSpPr>
        <p:grpSpPr>
          <a:xfrm flipH="1" flipV="1">
            <a:off x="9778932" y="5903199"/>
            <a:ext cx="2278018" cy="857413"/>
            <a:chOff x="8230325" y="4306212"/>
            <a:chExt cx="4147292" cy="1560981"/>
          </a:xfrm>
        </p:grpSpPr>
        <p:sp>
          <p:nvSpPr>
            <p:cNvPr id="39" name="矩形 38"/>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矩形 39"/>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矩形 40"/>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 name="矩形 42"/>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文本框 13"/>
          <p:cNvSpPr txBox="1"/>
          <p:nvPr/>
        </p:nvSpPr>
        <p:spPr>
          <a:xfrm>
            <a:off x="708211" y="1656283"/>
            <a:ext cx="108876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等线" panose="02010600030101010101" charset="-122"/>
                <a:cs typeface="+mn-cs"/>
              </a:rPr>
              <a:t>01</a:t>
            </a:r>
            <a:endParaRPr kumimoji="0" lang="zh-CN" altLang="en-US"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等线" panose="02010600030101010101" charset="-122"/>
              <a:cs typeface="+mn-cs"/>
            </a:endParaRPr>
          </a:p>
        </p:txBody>
      </p:sp>
      <p:grpSp>
        <p:nvGrpSpPr>
          <p:cNvPr id="10" name="组合 9"/>
          <p:cNvGrpSpPr/>
          <p:nvPr/>
        </p:nvGrpSpPr>
        <p:grpSpPr>
          <a:xfrm>
            <a:off x="6885258" y="1846457"/>
            <a:ext cx="3855085" cy="819150"/>
            <a:chOff x="6932000" y="1958860"/>
            <a:chExt cx="3982909" cy="819150"/>
          </a:xfrm>
        </p:grpSpPr>
        <p:sp>
          <p:nvSpPr>
            <p:cNvPr id="53" name="文本框 52"/>
            <p:cNvSpPr txBox="1"/>
            <p:nvPr/>
          </p:nvSpPr>
          <p:spPr>
            <a:xfrm>
              <a:off x="6932000" y="1958860"/>
              <a:ext cx="3738789"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54" name="文本框 53"/>
            <p:cNvSpPr txBox="1"/>
            <p:nvPr/>
          </p:nvSpPr>
          <p:spPr>
            <a:xfrm>
              <a:off x="6932000" y="2409710"/>
              <a:ext cx="398290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Establishment of Mathematical Mode</a:t>
              </a:r>
            </a:p>
          </p:txBody>
        </p:sp>
      </p:grpSp>
      <p:grpSp>
        <p:nvGrpSpPr>
          <p:cNvPr id="11" name="组合 10"/>
          <p:cNvGrpSpPr/>
          <p:nvPr/>
        </p:nvGrpSpPr>
        <p:grpSpPr>
          <a:xfrm>
            <a:off x="1666955" y="3259899"/>
            <a:ext cx="3618800" cy="818948"/>
            <a:chOff x="6932000" y="3024089"/>
            <a:chExt cx="3738789" cy="818948"/>
          </a:xfrm>
        </p:grpSpPr>
        <p:sp>
          <p:nvSpPr>
            <p:cNvPr id="55" name="文本框 54"/>
            <p:cNvSpPr txBox="1"/>
            <p:nvPr/>
          </p:nvSpPr>
          <p:spPr>
            <a:xfrm>
              <a:off x="6932000" y="3024089"/>
              <a:ext cx="3738789"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56" name="文本框 55"/>
            <p:cNvSpPr txBox="1"/>
            <p:nvPr/>
          </p:nvSpPr>
          <p:spPr>
            <a:xfrm>
              <a:off x="6932000" y="3474737"/>
              <a:ext cx="373878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Computer Simulation</a:t>
              </a:r>
            </a:p>
          </p:txBody>
        </p:sp>
      </p:grpSp>
      <p:grpSp>
        <p:nvGrpSpPr>
          <p:cNvPr id="12" name="组合 11"/>
          <p:cNvGrpSpPr/>
          <p:nvPr/>
        </p:nvGrpSpPr>
        <p:grpSpPr>
          <a:xfrm>
            <a:off x="6885258" y="3219241"/>
            <a:ext cx="3618800" cy="819980"/>
            <a:chOff x="6932000" y="4089318"/>
            <a:chExt cx="3738789" cy="819980"/>
          </a:xfrm>
        </p:grpSpPr>
        <p:sp>
          <p:nvSpPr>
            <p:cNvPr id="57" name="文本框 56"/>
            <p:cNvSpPr txBox="1"/>
            <p:nvPr/>
          </p:nvSpPr>
          <p:spPr>
            <a:xfrm>
              <a:off x="6932000" y="4089318"/>
              <a:ext cx="3738789"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58" name="文本框 57"/>
            <p:cNvSpPr txBox="1"/>
            <p:nvPr/>
          </p:nvSpPr>
          <p:spPr>
            <a:xfrm>
              <a:off x="6932000" y="4539966"/>
              <a:ext cx="37387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Data Analysis and Demonstration</a:t>
              </a:r>
              <a:endParaRPr kumimoji="0" lang="zh-CN" altLang="en-US"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endParaRPr>
            </a:p>
          </p:txBody>
        </p:sp>
      </p:grpSp>
      <p:grpSp>
        <p:nvGrpSpPr>
          <p:cNvPr id="13" name="组合 12"/>
          <p:cNvGrpSpPr/>
          <p:nvPr/>
        </p:nvGrpSpPr>
        <p:grpSpPr>
          <a:xfrm>
            <a:off x="6885258" y="4592026"/>
            <a:ext cx="3618800" cy="819980"/>
            <a:chOff x="6932000" y="5154547"/>
            <a:chExt cx="3738789" cy="819980"/>
          </a:xfrm>
        </p:grpSpPr>
        <p:sp>
          <p:nvSpPr>
            <p:cNvPr id="59" name="文本框 58"/>
            <p:cNvSpPr txBox="1"/>
            <p:nvPr/>
          </p:nvSpPr>
          <p:spPr>
            <a:xfrm>
              <a:off x="6932000" y="5154547"/>
              <a:ext cx="3738789"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800" b="1" dirty="0">
                  <a:solidFill>
                    <a:prstClr val="black"/>
                  </a:solidFill>
                  <a:latin typeface="方正宋刻本秀楷简体" panose="02000000000000000000" pitchFamily="2" charset="-122"/>
                  <a:ea typeface="方正宋刻本秀楷简体" panose="02000000000000000000" pitchFamily="2" charset="-122"/>
                </a:rPr>
                <a:t>优势与潜力</a:t>
              </a:r>
              <a:endPar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60" name="文本框 59"/>
            <p:cNvSpPr txBox="1"/>
            <p:nvPr/>
          </p:nvSpPr>
          <p:spPr>
            <a:xfrm>
              <a:off x="6932000" y="5605195"/>
              <a:ext cx="3738789" cy="369332"/>
            </a:xfrm>
            <a:prstGeom prst="rect">
              <a:avLst/>
            </a:prstGeom>
            <a:noFill/>
          </p:spPr>
          <p:txBody>
            <a:bodyPr wrap="square" rtlCol="0">
              <a:spAutoFit/>
            </a:bodyPr>
            <a:lstStyle/>
            <a:p>
              <a:pPr lvl="0">
                <a:defRPr/>
              </a:pPr>
              <a:r>
                <a:rPr lang="en-US" altLang="zh-CN" dirty="0">
                  <a:solidFill>
                    <a:prstClr val="black"/>
                  </a:solidFill>
                  <a:latin typeface="方正宋刻本秀楷简体" panose="02000000000000000000" pitchFamily="2" charset="-122"/>
                  <a:ea typeface="方正宋刻本秀楷简体" panose="02000000000000000000" pitchFamily="2" charset="-122"/>
                </a:rPr>
                <a:t>Advantages and potential</a:t>
              </a:r>
              <a:endParaRPr kumimoji="0" lang="zh-CN" altLang="en-US"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endParaRPr>
            </a:p>
          </p:txBody>
        </p:sp>
      </p:grpSp>
      <p:sp>
        <p:nvSpPr>
          <p:cNvPr id="61" name="文本框 60"/>
          <p:cNvSpPr txBox="1"/>
          <p:nvPr/>
        </p:nvSpPr>
        <p:spPr>
          <a:xfrm>
            <a:off x="5912180" y="1656918"/>
            <a:ext cx="108876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等线" panose="02010600030101010101" charset="-122"/>
                <a:cs typeface="+mn-cs"/>
              </a:rPr>
              <a:t>02</a:t>
            </a:r>
            <a:endParaRPr kumimoji="0" lang="zh-CN" altLang="en-US"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等线" panose="02010600030101010101" charset="-122"/>
              <a:cs typeface="+mn-cs"/>
            </a:endParaRPr>
          </a:p>
        </p:txBody>
      </p:sp>
      <p:sp>
        <p:nvSpPr>
          <p:cNvPr id="62" name="文本框 61"/>
          <p:cNvSpPr txBox="1"/>
          <p:nvPr/>
        </p:nvSpPr>
        <p:spPr>
          <a:xfrm>
            <a:off x="708211" y="3028213"/>
            <a:ext cx="108876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等线" panose="02010600030101010101" charset="-122"/>
                <a:cs typeface="+mn-cs"/>
              </a:rPr>
              <a:t>03</a:t>
            </a:r>
            <a:endParaRPr kumimoji="0" lang="zh-CN" altLang="en-US"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等线" panose="02010600030101010101" charset="-122"/>
              <a:cs typeface="+mn-cs"/>
            </a:endParaRPr>
          </a:p>
        </p:txBody>
      </p:sp>
      <p:sp>
        <p:nvSpPr>
          <p:cNvPr id="63" name="文本框 62"/>
          <p:cNvSpPr txBox="1"/>
          <p:nvPr/>
        </p:nvSpPr>
        <p:spPr>
          <a:xfrm>
            <a:off x="5912815" y="3024639"/>
            <a:ext cx="108876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等线" panose="02010600030101010101" charset="-122"/>
                <a:cs typeface="+mn-cs"/>
              </a:rPr>
              <a:t>04</a:t>
            </a:r>
            <a:endParaRPr kumimoji="0" lang="zh-CN" altLang="en-US"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等线" panose="02010600030101010101" charset="-122"/>
              <a:cs typeface="+mn-cs"/>
            </a:endParaRPr>
          </a:p>
        </p:txBody>
      </p:sp>
      <p:sp>
        <p:nvSpPr>
          <p:cNvPr id="64" name="文本框 63"/>
          <p:cNvSpPr txBox="1"/>
          <p:nvPr/>
        </p:nvSpPr>
        <p:spPr>
          <a:xfrm>
            <a:off x="5912815" y="4442509"/>
            <a:ext cx="108876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等线" panose="02010600030101010101" charset="-122"/>
                <a:cs typeface="+mn-cs"/>
              </a:rPr>
              <a:t>05</a:t>
            </a:r>
            <a:endParaRPr kumimoji="0" lang="zh-CN" altLang="en-US"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等线" panose="02010600030101010101" charset="-122"/>
              <a:cs typeface="+mn-cs"/>
            </a:endParaRPr>
          </a:p>
        </p:txBody>
      </p:sp>
      <p:grpSp>
        <p:nvGrpSpPr>
          <p:cNvPr id="21" name="组合 20"/>
          <p:cNvGrpSpPr/>
          <p:nvPr/>
        </p:nvGrpSpPr>
        <p:grpSpPr>
          <a:xfrm>
            <a:off x="708211" y="4369736"/>
            <a:ext cx="4577544" cy="1345873"/>
            <a:chOff x="708211" y="4691181"/>
            <a:chExt cx="4577544" cy="1345873"/>
          </a:xfrm>
        </p:grpSpPr>
        <p:sp>
          <p:nvSpPr>
            <p:cNvPr id="65" name="文本框 64"/>
            <p:cNvSpPr txBox="1"/>
            <p:nvPr/>
          </p:nvSpPr>
          <p:spPr>
            <a:xfrm>
              <a:off x="708211" y="4836725"/>
              <a:ext cx="377058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微软雅黑" panose="020B0503020204020204" pitchFamily="34" charset="-122"/>
                  <a:cs typeface="+mn-cs"/>
                </a:rPr>
                <a:t>CONTENTS</a:t>
              </a:r>
              <a:endParaRPr kumimoji="0" lang="zh-CN" altLang="en-US" sz="7200" b="0"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微软雅黑" panose="020B0503020204020204" pitchFamily="34" charset="-122"/>
                <a:cs typeface="+mn-cs"/>
              </a:endParaRPr>
            </a:p>
          </p:txBody>
        </p:sp>
        <p:sp>
          <p:nvSpPr>
            <p:cNvPr id="20" name="文本框 19"/>
            <p:cNvSpPr txBox="1"/>
            <p:nvPr/>
          </p:nvSpPr>
          <p:spPr>
            <a:xfrm>
              <a:off x="3248025" y="4691181"/>
              <a:ext cx="203773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dirty="0">
                  <a:ln>
                    <a:noFill/>
                  </a:ln>
                  <a:solidFill>
                    <a:prstClr val="black"/>
                  </a:solidFill>
                  <a:effectLst/>
                  <a:uLnTx/>
                  <a:uFillTx/>
                  <a:latin typeface="Tw Cen MT Condensed Extra Bold" panose="020B0803020202020204" pitchFamily="34" charset="0"/>
                  <a:ea typeface="方正宋刻本秀楷简体" panose="02000000000000000000" pitchFamily="2" charset="-122"/>
                  <a:cs typeface="+mn-cs"/>
                </a:rPr>
                <a:t>目录</a:t>
              </a:r>
            </a:p>
          </p:txBody>
        </p:sp>
      </p:grpSp>
      <p:sp>
        <p:nvSpPr>
          <p:cNvPr id="45" name="矩形 44"/>
          <p:cNvSpPr/>
          <p:nvPr/>
        </p:nvSpPr>
        <p:spPr>
          <a:xfrm>
            <a:off x="10938760" y="157375"/>
            <a:ext cx="900181" cy="900183"/>
          </a:xfrm>
          <a:prstGeom prst="rect">
            <a:avLst/>
          </a:prstGeom>
          <a:blipFill dpi="0" rotWithShape="1">
            <a:blip r:embed="rId4">
              <a:biLevel thresh="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1666955" y="1846457"/>
            <a:ext cx="3618800"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中期回顾</a:t>
            </a:r>
          </a:p>
        </p:txBody>
      </p:sp>
      <p:sp>
        <p:nvSpPr>
          <p:cNvPr id="5" name="文本框 4"/>
          <p:cNvSpPr txBox="1"/>
          <p:nvPr/>
        </p:nvSpPr>
        <p:spPr>
          <a:xfrm>
            <a:off x="1666955" y="2297105"/>
            <a:ext cx="361880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Mid Term Review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BEBA8EAE-BF5A-486C-A8C5-ECC9F3942E4B}">
                <a14:imgProps xmlns:a14="http://schemas.microsoft.com/office/drawing/2010/main">
                  <a14:imgLayer r:embed="rId3">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362313" y="158203"/>
            <a:ext cx="1809749" cy="369332"/>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选题背景</a:t>
            </a:r>
          </a:p>
        </p:txBody>
      </p:sp>
      <p:sp>
        <p:nvSpPr>
          <p:cNvPr id="5" name="文本框 4"/>
          <p:cNvSpPr txBox="1"/>
          <p:nvPr/>
        </p:nvSpPr>
        <p:spPr>
          <a:xfrm>
            <a:off x="429154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文献综述</a:t>
            </a:r>
          </a:p>
        </p:txBody>
      </p:sp>
      <p:sp>
        <p:nvSpPr>
          <p:cNvPr id="6" name="文本框 5"/>
          <p:cNvSpPr txBox="1"/>
          <p:nvPr/>
        </p:nvSpPr>
        <p:spPr>
          <a:xfrm>
            <a:off x="6220783"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理论框架与分析</a:t>
            </a:r>
          </a:p>
        </p:txBody>
      </p:sp>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flipV="1">
            <a:off x="9778932" y="5903199"/>
            <a:ext cx="2278018" cy="857413"/>
            <a:chOff x="8230325" y="4306212"/>
            <a:chExt cx="4147292" cy="1560981"/>
          </a:xfrm>
        </p:grpSpPr>
        <p:sp>
          <p:nvSpPr>
            <p:cNvPr id="16" name="矩形 15"/>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4" name="组合 23"/>
          <p:cNvGrpSpPr/>
          <p:nvPr/>
        </p:nvGrpSpPr>
        <p:grpSpPr>
          <a:xfrm>
            <a:off x="895968" y="1966212"/>
            <a:ext cx="3554405" cy="3554403"/>
            <a:chOff x="2326321" y="2153619"/>
            <a:chExt cx="3554405" cy="3554403"/>
          </a:xfrm>
        </p:grpSpPr>
        <p:grpSp>
          <p:nvGrpSpPr>
            <p:cNvPr id="31" name="组合 30"/>
            <p:cNvGrpSpPr/>
            <p:nvPr/>
          </p:nvGrpSpPr>
          <p:grpSpPr>
            <a:xfrm>
              <a:off x="2326321" y="2153619"/>
              <a:ext cx="3554405" cy="3554403"/>
              <a:chOff x="2280358" y="1784293"/>
              <a:chExt cx="3923732" cy="3923730"/>
            </a:xfrm>
          </p:grpSpPr>
          <p:sp>
            <p:nvSpPr>
              <p:cNvPr id="35" name="椭圆 34"/>
              <p:cNvSpPr/>
              <p:nvPr/>
            </p:nvSpPr>
            <p:spPr>
              <a:xfrm>
                <a:off x="2403344" y="1894271"/>
                <a:ext cx="3703773" cy="3703773"/>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椭圆 35"/>
              <p:cNvSpPr/>
              <p:nvPr/>
            </p:nvSpPr>
            <p:spPr>
              <a:xfrm>
                <a:off x="2280358" y="1784293"/>
                <a:ext cx="3923732" cy="3923730"/>
              </a:xfrm>
              <a:prstGeom prst="ellipse">
                <a:avLst/>
              </a:prstGeom>
              <a:noFill/>
              <a:ln w="254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2" name="文本框 31"/>
            <p:cNvSpPr txBox="1"/>
            <p:nvPr/>
          </p:nvSpPr>
          <p:spPr>
            <a:xfrm>
              <a:off x="3539340" y="2584984"/>
              <a:ext cx="19597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通用性</a:t>
              </a:r>
            </a:p>
          </p:txBody>
        </p:sp>
        <p:sp>
          <p:nvSpPr>
            <p:cNvPr id="33" name="文本框 32"/>
            <p:cNvSpPr txBox="1"/>
            <p:nvPr/>
          </p:nvSpPr>
          <p:spPr>
            <a:xfrm>
              <a:off x="2770263" y="2956114"/>
              <a:ext cx="3015138" cy="1267848"/>
            </a:xfrm>
            <a:prstGeom prst="rect">
              <a:avLst/>
            </a:prstGeom>
            <a:noFill/>
          </p:spPr>
          <p:txBody>
            <a:bodyPr wrap="square" rtlCol="0">
              <a:spAutoFit/>
            </a:bodyPr>
            <a:lstStyle/>
            <a:p>
              <a:pPr marL="342900" marR="0" lvl="0" indent="-342900" algn="ctr" defTabSz="914400" rtl="0" eaLnBrk="1" fontAlgn="auto" latinLnBrk="0" hangingPunct="1">
                <a:lnSpc>
                  <a:spcPct val="100000"/>
                </a:lnSpc>
                <a:spcBef>
                  <a:spcPts val="0"/>
                </a:spcBef>
                <a:spcAft>
                  <a:spcPts val="0"/>
                </a:spcAft>
                <a:buClrTx/>
                <a:buSzTx/>
                <a:buFont typeface="Wingdings" panose="05000000000000000000" pitchFamily="2" charset="2"/>
                <a:buChar char="u"/>
                <a:defRPr/>
              </a:pPr>
              <a:endParaRPr lang="en-US" altLang="zh-CN" sz="2000" dirty="0">
                <a:solidFill>
                  <a:prstClr val="black"/>
                </a:solidFill>
                <a:latin typeface="方正宋刻本秀楷简体" panose="02000000000000000000" pitchFamily="2" charset="-122"/>
                <a:ea typeface="方正宋刻本秀楷简体" panose="02000000000000000000" pitchFamily="2" charset="-122"/>
              </a:endParaRPr>
            </a:p>
            <a:p>
              <a:pPr marL="342900" marR="0" lvl="0" indent="-342900"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sz="2000" dirty="0">
                  <a:solidFill>
                    <a:prstClr val="black"/>
                  </a:solidFill>
                  <a:latin typeface="方正宋刻本秀楷简体" panose="02000000000000000000" pitchFamily="2" charset="-122"/>
                  <a:ea typeface="方正宋刻本秀楷简体" panose="02000000000000000000" pitchFamily="2" charset="-122"/>
                </a:rPr>
                <a:t>层次型区域规划模型</a:t>
              </a:r>
              <a:endParaRPr lang="en-US" altLang="zh-CN" sz="2000" dirty="0">
                <a:solidFill>
                  <a:prstClr val="black"/>
                </a:solidFill>
                <a:latin typeface="方正宋刻本秀楷简体" panose="02000000000000000000" pitchFamily="2" charset="-122"/>
                <a:ea typeface="方正宋刻本秀楷简体" panose="02000000000000000000" pitchFamily="2" charset="-122"/>
              </a:endParaRPr>
            </a:p>
            <a:p>
              <a:pPr marL="342900" marR="0" lvl="0" indent="-342900"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20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计算机模拟模型</a:t>
              </a:r>
            </a:p>
          </p:txBody>
        </p:sp>
        <p:cxnSp>
          <p:nvCxnSpPr>
            <p:cNvPr id="34" name="直接连接符 33"/>
            <p:cNvCxnSpPr>
              <a:cxnSpLocks/>
            </p:cNvCxnSpPr>
            <p:nvPr/>
          </p:nvCxnSpPr>
          <p:spPr>
            <a:xfrm flipV="1">
              <a:off x="3244590" y="3106492"/>
              <a:ext cx="1717865" cy="1"/>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436954" y="767090"/>
            <a:ext cx="8128437" cy="584775"/>
            <a:chOff x="3039938" y="277716"/>
            <a:chExt cx="8128437" cy="584775"/>
          </a:xfrm>
        </p:grpSpPr>
        <p:sp>
          <p:nvSpPr>
            <p:cNvPr id="44" name="文本框 43"/>
            <p:cNvSpPr txBox="1"/>
            <p:nvPr/>
          </p:nvSpPr>
          <p:spPr>
            <a:xfrm>
              <a:off x="3039938" y="277716"/>
              <a:ext cx="39466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5</a:t>
              </a:r>
              <a:endParaRPr kumimoji="0" lang="zh-CN"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endParaRPr>
            </a:p>
          </p:txBody>
        </p:sp>
        <p:sp>
          <p:nvSpPr>
            <p:cNvPr id="45" name="文本框 44"/>
            <p:cNvSpPr txBox="1"/>
            <p:nvPr/>
          </p:nvSpPr>
          <p:spPr>
            <a:xfrm>
              <a:off x="3337438" y="308493"/>
              <a:ext cx="21130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优势与潜力</a:t>
              </a:r>
            </a:p>
          </p:txBody>
        </p:sp>
        <p:sp>
          <p:nvSpPr>
            <p:cNvPr id="46" name="文本框 45"/>
            <p:cNvSpPr txBox="1"/>
            <p:nvPr/>
          </p:nvSpPr>
          <p:spPr>
            <a:xfrm>
              <a:off x="5747963" y="339271"/>
              <a:ext cx="5420412" cy="460375"/>
            </a:xfrm>
            <a:prstGeom prst="rect">
              <a:avLst/>
            </a:prstGeom>
            <a:noFill/>
          </p:spPr>
          <p:txBody>
            <a:bodyPr wrap="square" rtlCol="0">
              <a:spAutoFit/>
            </a:bodyPr>
            <a:lstStyle/>
            <a:p>
              <a:pPr lvl="0">
                <a:defRPr/>
              </a:pPr>
              <a:r>
                <a:rPr lang="en-US" altLang="zh-CN" sz="2400" b="1" dirty="0">
                  <a:solidFill>
                    <a:prstClr val="black"/>
                  </a:solidFill>
                  <a:latin typeface="方正宋刻本秀楷简体" panose="02000000000000000000" pitchFamily="2" charset="-122"/>
                  <a:ea typeface="方正宋刻本秀楷简体" panose="02000000000000000000" pitchFamily="2" charset="-122"/>
                </a:rPr>
                <a:t>Advantages and potential</a:t>
              </a:r>
            </a:p>
          </p:txBody>
        </p:sp>
        <p:cxnSp>
          <p:nvCxnSpPr>
            <p:cNvPr id="47" name="直接连接符 46"/>
            <p:cNvCxnSpPr/>
            <p:nvPr/>
          </p:nvCxnSpPr>
          <p:spPr>
            <a:xfrm flipH="1">
              <a:off x="5450463" y="377078"/>
              <a:ext cx="140511" cy="38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B4DFF953-8B27-4DD0-BF69-B6B4A16B02BF}"/>
              </a:ext>
            </a:extLst>
          </p:cNvPr>
          <p:cNvGrpSpPr/>
          <p:nvPr/>
        </p:nvGrpSpPr>
        <p:grpSpPr>
          <a:xfrm>
            <a:off x="4857782" y="1237999"/>
            <a:ext cx="6606294" cy="4791356"/>
            <a:chOff x="4857782" y="1237999"/>
            <a:chExt cx="6606294" cy="4791356"/>
          </a:xfrm>
        </p:grpSpPr>
        <p:pic>
          <p:nvPicPr>
            <p:cNvPr id="48" name="图片 47" descr="玉泉有地图">
              <a:extLst>
                <a:ext uri="{FF2B5EF4-FFF2-40B4-BE49-F238E27FC236}">
                  <a16:creationId xmlns:a16="http://schemas.microsoft.com/office/drawing/2014/main" id="{0FFA2603-CBEA-495E-9FB8-228B92CAFA79}"/>
                </a:ext>
              </a:extLst>
            </p:cNvPr>
            <p:cNvPicPr>
              <a:picLocks noChangeAspect="1"/>
            </p:cNvPicPr>
            <p:nvPr/>
          </p:nvPicPr>
          <p:blipFill>
            <a:blip r:embed="rId5"/>
            <a:stretch>
              <a:fillRect/>
            </a:stretch>
          </p:blipFill>
          <p:spPr>
            <a:xfrm>
              <a:off x="8019836" y="1639824"/>
              <a:ext cx="3444240" cy="4375150"/>
            </a:xfrm>
            <a:prstGeom prst="rect">
              <a:avLst/>
            </a:prstGeom>
          </p:spPr>
        </p:pic>
        <p:grpSp>
          <p:nvGrpSpPr>
            <p:cNvPr id="60" name="组合 59">
              <a:extLst>
                <a:ext uri="{FF2B5EF4-FFF2-40B4-BE49-F238E27FC236}">
                  <a16:creationId xmlns:a16="http://schemas.microsoft.com/office/drawing/2014/main" id="{468BC430-6DE0-4A76-AA41-F31B8B4ED460}"/>
                </a:ext>
              </a:extLst>
            </p:cNvPr>
            <p:cNvGrpSpPr/>
            <p:nvPr/>
          </p:nvGrpSpPr>
          <p:grpSpPr>
            <a:xfrm>
              <a:off x="4857782" y="1237999"/>
              <a:ext cx="3444241" cy="4791356"/>
              <a:chOff x="3133514" y="1055060"/>
              <a:chExt cx="5591639" cy="4450390"/>
            </a:xfrm>
          </p:grpSpPr>
          <p:sp>
            <p:nvSpPr>
              <p:cNvPr id="61" name="矩形 60">
                <a:extLst>
                  <a:ext uri="{FF2B5EF4-FFF2-40B4-BE49-F238E27FC236}">
                    <a16:creationId xmlns:a16="http://schemas.microsoft.com/office/drawing/2014/main" id="{3B3ADFBF-7852-4EA4-9B87-BB88C6381176}"/>
                  </a:ext>
                </a:extLst>
              </p:cNvPr>
              <p:cNvSpPr/>
              <p:nvPr/>
            </p:nvSpPr>
            <p:spPr>
              <a:xfrm>
                <a:off x="3337438" y="1460926"/>
                <a:ext cx="4885021" cy="404452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2" name="文本框 61">
                <a:extLst>
                  <a:ext uri="{FF2B5EF4-FFF2-40B4-BE49-F238E27FC236}">
                    <a16:creationId xmlns:a16="http://schemas.microsoft.com/office/drawing/2014/main" id="{30F2FBAE-6569-4A33-B02A-DC5564A958A5}"/>
                  </a:ext>
                </a:extLst>
              </p:cNvPr>
              <p:cNvSpPr txBox="1"/>
              <p:nvPr/>
            </p:nvSpPr>
            <p:spPr>
              <a:xfrm>
                <a:off x="7309381" y="1055060"/>
                <a:ext cx="1415772"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solidFill>
                      <a:schemeClr val="bg1">
                        <a:lumMod val="75000"/>
                      </a:schemeClr>
                    </a:solidFill>
                    <a:effectLst/>
                    <a:uLnTx/>
                    <a:uFillTx/>
                    <a:latin typeface="MStiffHeiHK-UltraBold" panose="00000900000000000000" pitchFamily="50" charset="-120"/>
                    <a:ea typeface="MStiffHeiHK-UltraBold" panose="00000900000000000000" pitchFamily="50" charset="-120"/>
                    <a:cs typeface="+mn-cs"/>
                  </a:rPr>
                  <a:t>”</a:t>
                </a:r>
                <a:endParaRPr kumimoji="0" lang="zh-CN" altLang="en-US" sz="9600" b="0" i="0" u="none" strike="noStrike" kern="1200" cap="none" spc="0" normalizeH="0" baseline="0" noProof="0" dirty="0">
                  <a:ln>
                    <a:noFill/>
                  </a:ln>
                  <a:solidFill>
                    <a:schemeClr val="bg1">
                      <a:lumMod val="75000"/>
                    </a:schemeClr>
                  </a:solidFill>
                  <a:effectLst/>
                  <a:uLnTx/>
                  <a:uFillTx/>
                  <a:latin typeface="MStiffHeiHK-UltraBold" panose="00000900000000000000" pitchFamily="50" charset="-120"/>
                  <a:ea typeface="MStiffHeiHK-UltraBold" panose="00000900000000000000" pitchFamily="50" charset="-120"/>
                  <a:cs typeface="+mn-cs"/>
                </a:endParaRPr>
              </a:p>
            </p:txBody>
          </p:sp>
          <p:sp>
            <p:nvSpPr>
              <p:cNvPr id="63" name="文本框 62">
                <a:extLst>
                  <a:ext uri="{FF2B5EF4-FFF2-40B4-BE49-F238E27FC236}">
                    <a16:creationId xmlns:a16="http://schemas.microsoft.com/office/drawing/2014/main" id="{69F8DA8C-4748-4239-A3B7-3C8E2FE4256A}"/>
                  </a:ext>
                </a:extLst>
              </p:cNvPr>
              <p:cNvSpPr txBox="1"/>
              <p:nvPr/>
            </p:nvSpPr>
            <p:spPr>
              <a:xfrm>
                <a:off x="3659112" y="1783719"/>
                <a:ext cx="1568486"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延伸</a:t>
                </a:r>
              </a:p>
            </p:txBody>
          </p:sp>
          <p:sp>
            <p:nvSpPr>
              <p:cNvPr id="64" name="文本框 63">
                <a:extLst>
                  <a:ext uri="{FF2B5EF4-FFF2-40B4-BE49-F238E27FC236}">
                    <a16:creationId xmlns:a16="http://schemas.microsoft.com/office/drawing/2014/main" id="{1E0B78B7-BC0B-4F9A-9085-4EB6E3952CD9}"/>
                  </a:ext>
                </a:extLst>
              </p:cNvPr>
              <p:cNvSpPr txBox="1"/>
              <p:nvPr/>
            </p:nvSpPr>
            <p:spPr>
              <a:xfrm>
                <a:off x="3628068" y="2674349"/>
                <a:ext cx="4403891" cy="1322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类似地，我们也可以得到相应的玉泉校区的概念分区图，通过刻画</a:t>
                </a:r>
                <a:r>
                  <a:rPr kumimoji="0" lang="en-US" altLang="zh-CN" sz="20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P/M/F</a:t>
                </a:r>
                <a:r>
                  <a:rPr kumimoji="0" lang="zh-CN" altLang="en-US" sz="20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分区，进行不同的定价模拟，得到适用的共享单车管理方案。</a:t>
                </a:r>
              </a:p>
            </p:txBody>
          </p:sp>
          <p:grpSp>
            <p:nvGrpSpPr>
              <p:cNvPr id="65" name="组合 64">
                <a:extLst>
                  <a:ext uri="{FF2B5EF4-FFF2-40B4-BE49-F238E27FC236}">
                    <a16:creationId xmlns:a16="http://schemas.microsoft.com/office/drawing/2014/main" id="{4962D4D2-E1F8-424D-AF1B-15165477C098}"/>
                  </a:ext>
                </a:extLst>
              </p:cNvPr>
              <p:cNvGrpSpPr/>
              <p:nvPr/>
            </p:nvGrpSpPr>
            <p:grpSpPr>
              <a:xfrm rot="8080996" flipV="1">
                <a:off x="3130326" y="1810626"/>
                <a:ext cx="414224" cy="407849"/>
                <a:chOff x="971550" y="5735776"/>
                <a:chExt cx="414224" cy="407849"/>
              </a:xfrm>
            </p:grpSpPr>
            <p:sp>
              <p:nvSpPr>
                <p:cNvPr id="66" name="直角三角形 65">
                  <a:extLst>
                    <a:ext uri="{FF2B5EF4-FFF2-40B4-BE49-F238E27FC236}">
                      <a16:creationId xmlns:a16="http://schemas.microsoft.com/office/drawing/2014/main" id="{798FEE8F-9A5B-4CE8-B162-6B08C48A0DE0}"/>
                    </a:ext>
                  </a:extLst>
                </p:cNvPr>
                <p:cNvSpPr/>
                <p:nvPr/>
              </p:nvSpPr>
              <p:spPr>
                <a:xfrm>
                  <a:off x="971550" y="5735776"/>
                  <a:ext cx="414224" cy="407849"/>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7" name="直角三角形 66">
                  <a:extLst>
                    <a:ext uri="{FF2B5EF4-FFF2-40B4-BE49-F238E27FC236}">
                      <a16:creationId xmlns:a16="http://schemas.microsoft.com/office/drawing/2014/main" id="{48042F49-110E-4E21-925B-9F090C452BEC}"/>
                    </a:ext>
                  </a:extLst>
                </p:cNvPr>
                <p:cNvSpPr/>
                <p:nvPr/>
              </p:nvSpPr>
              <p:spPr>
                <a:xfrm>
                  <a:off x="995370" y="5759053"/>
                  <a:ext cx="366391" cy="3607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8" name="直角三角形 67">
                  <a:extLst>
                    <a:ext uri="{FF2B5EF4-FFF2-40B4-BE49-F238E27FC236}">
                      <a16:creationId xmlns:a16="http://schemas.microsoft.com/office/drawing/2014/main" id="{BE4AB2E4-629F-4D57-A97D-2612BD4A750B}"/>
                    </a:ext>
                  </a:extLst>
                </p:cNvPr>
                <p:cNvSpPr/>
                <p:nvPr/>
              </p:nvSpPr>
              <p:spPr>
                <a:xfrm>
                  <a:off x="1019190" y="5780651"/>
                  <a:ext cx="320263" cy="315334"/>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grpSp>
      <p:grpSp>
        <p:nvGrpSpPr>
          <p:cNvPr id="72" name="组合 71">
            <a:extLst>
              <a:ext uri="{FF2B5EF4-FFF2-40B4-BE49-F238E27FC236}">
                <a16:creationId xmlns:a16="http://schemas.microsoft.com/office/drawing/2014/main" id="{667342BA-C9FB-4880-B96E-2762EA9D1663}"/>
              </a:ext>
            </a:extLst>
          </p:cNvPr>
          <p:cNvGrpSpPr/>
          <p:nvPr/>
        </p:nvGrpSpPr>
        <p:grpSpPr>
          <a:xfrm>
            <a:off x="4262137" y="1966212"/>
            <a:ext cx="3554405" cy="3554403"/>
            <a:chOff x="4262137" y="1966212"/>
            <a:chExt cx="3554405" cy="3554403"/>
          </a:xfrm>
        </p:grpSpPr>
        <p:grpSp>
          <p:nvGrpSpPr>
            <p:cNvPr id="73" name="组合 72">
              <a:extLst>
                <a:ext uri="{FF2B5EF4-FFF2-40B4-BE49-F238E27FC236}">
                  <a16:creationId xmlns:a16="http://schemas.microsoft.com/office/drawing/2014/main" id="{D6278881-F0DE-4CB2-ACF8-71DD5471D705}"/>
                </a:ext>
              </a:extLst>
            </p:cNvPr>
            <p:cNvGrpSpPr/>
            <p:nvPr/>
          </p:nvGrpSpPr>
          <p:grpSpPr>
            <a:xfrm>
              <a:off x="4262137" y="1966212"/>
              <a:ext cx="3554405" cy="3554403"/>
              <a:chOff x="5141411" y="1794908"/>
              <a:chExt cx="3923732" cy="3923730"/>
            </a:xfrm>
          </p:grpSpPr>
          <p:sp>
            <p:nvSpPr>
              <p:cNvPr id="77" name="椭圆 76">
                <a:extLst>
                  <a:ext uri="{FF2B5EF4-FFF2-40B4-BE49-F238E27FC236}">
                    <a16:creationId xmlns:a16="http://schemas.microsoft.com/office/drawing/2014/main" id="{B50010D0-8841-4AF8-AEFB-B2530D16B42A}"/>
                  </a:ext>
                </a:extLst>
              </p:cNvPr>
              <p:cNvSpPr/>
              <p:nvPr/>
            </p:nvSpPr>
            <p:spPr>
              <a:xfrm>
                <a:off x="5141411" y="1794908"/>
                <a:ext cx="3923732" cy="3923730"/>
              </a:xfrm>
              <a:prstGeom prst="ellipse">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8" name="椭圆 77">
                <a:extLst>
                  <a:ext uri="{FF2B5EF4-FFF2-40B4-BE49-F238E27FC236}">
                    <a16:creationId xmlns:a16="http://schemas.microsoft.com/office/drawing/2014/main" id="{DCBE65A4-CDDC-4E22-8545-FE2E7F38192E}"/>
                  </a:ext>
                </a:extLst>
              </p:cNvPr>
              <p:cNvSpPr/>
              <p:nvPr/>
            </p:nvSpPr>
            <p:spPr>
              <a:xfrm>
                <a:off x="5251390" y="1894271"/>
                <a:ext cx="3703773" cy="370377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74" name="文本框 73">
              <a:extLst>
                <a:ext uri="{FF2B5EF4-FFF2-40B4-BE49-F238E27FC236}">
                  <a16:creationId xmlns:a16="http://schemas.microsoft.com/office/drawing/2014/main" id="{230FDBBD-71DA-46E7-95E2-5A09BF8C617B}"/>
                </a:ext>
              </a:extLst>
            </p:cNvPr>
            <p:cNvSpPr txBox="1"/>
            <p:nvPr/>
          </p:nvSpPr>
          <p:spPr>
            <a:xfrm>
              <a:off x="5381009" y="2307042"/>
              <a:ext cx="14221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方正宋刻本秀楷简体" panose="02000000000000000000" pitchFamily="2" charset="-122"/>
                  <a:ea typeface="方正宋刻本秀楷简体" panose="02000000000000000000" pitchFamily="2" charset="-122"/>
                </a:rPr>
                <a:t>可延拓性</a:t>
              </a:r>
              <a:endParaRPr kumimoji="0" lang="zh-CN" altLang="en-US" sz="24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cxnSp>
          <p:nvCxnSpPr>
            <p:cNvPr id="75" name="直接连接符 74">
              <a:extLst>
                <a:ext uri="{FF2B5EF4-FFF2-40B4-BE49-F238E27FC236}">
                  <a16:creationId xmlns:a16="http://schemas.microsoft.com/office/drawing/2014/main" id="{BAA8C1CE-BC91-4597-B271-475BA14AEA45}"/>
                </a:ext>
              </a:extLst>
            </p:cNvPr>
            <p:cNvCxnSpPr>
              <a:cxnSpLocks/>
            </p:cNvCxnSpPr>
            <p:nvPr/>
          </p:nvCxnSpPr>
          <p:spPr>
            <a:xfrm>
              <a:off x="5196422" y="2850471"/>
              <a:ext cx="171786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D3A8FB95-4785-43FD-9587-76092D15D37F}"/>
                </a:ext>
              </a:extLst>
            </p:cNvPr>
            <p:cNvSpPr txBox="1"/>
            <p:nvPr/>
          </p:nvSpPr>
          <p:spPr>
            <a:xfrm>
              <a:off x="4622562" y="3035527"/>
              <a:ext cx="2899334" cy="1883401"/>
            </a:xfrm>
            <a:prstGeom prst="rect">
              <a:avLst/>
            </a:prstGeom>
            <a:noFill/>
          </p:spPr>
          <p:txBody>
            <a:bodyPr wrap="square" rtlCol="0">
              <a:spAutoFit/>
            </a:bodyPr>
            <a:lstStyle/>
            <a:p>
              <a:pPr marL="342900" marR="0" lvl="0" indent="-342900"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2000" b="0"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调节参与和外部规则一一对应</a:t>
              </a:r>
              <a:endParaRPr kumimoji="0" lang="en-US" altLang="zh-CN" sz="2000" b="0"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a:p>
              <a:pPr marL="342900" marR="0" lvl="0" indent="-342900"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sz="2000" dirty="0">
                  <a:solidFill>
                    <a:prstClr val="white"/>
                  </a:solidFill>
                  <a:latin typeface="方正宋刻本秀楷简体" panose="02000000000000000000" pitchFamily="2" charset="-122"/>
                  <a:ea typeface="方正宋刻本秀楷简体" panose="02000000000000000000" pitchFamily="2" charset="-122"/>
                </a:rPr>
                <a:t>增加影响参数，逼近真实环境</a:t>
              </a:r>
              <a:endParaRPr kumimoji="0" lang="zh-CN" altLang="en-US" sz="2000" b="0"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grpSp>
      <p:grpSp>
        <p:nvGrpSpPr>
          <p:cNvPr id="79" name="组合 78">
            <a:extLst>
              <a:ext uri="{FF2B5EF4-FFF2-40B4-BE49-F238E27FC236}">
                <a16:creationId xmlns:a16="http://schemas.microsoft.com/office/drawing/2014/main" id="{4F75A18A-1C95-482A-A71B-7A4D118F41C1}"/>
              </a:ext>
            </a:extLst>
          </p:cNvPr>
          <p:cNvGrpSpPr/>
          <p:nvPr/>
        </p:nvGrpSpPr>
        <p:grpSpPr>
          <a:xfrm>
            <a:off x="7610817" y="1957209"/>
            <a:ext cx="3554405" cy="3554403"/>
            <a:chOff x="7610817" y="1957209"/>
            <a:chExt cx="3554405" cy="3554403"/>
          </a:xfrm>
        </p:grpSpPr>
        <p:grpSp>
          <p:nvGrpSpPr>
            <p:cNvPr id="80" name="组合 79">
              <a:extLst>
                <a:ext uri="{FF2B5EF4-FFF2-40B4-BE49-F238E27FC236}">
                  <a16:creationId xmlns:a16="http://schemas.microsoft.com/office/drawing/2014/main" id="{29E45709-64F0-49F2-A92C-89356EEDEA30}"/>
                </a:ext>
              </a:extLst>
            </p:cNvPr>
            <p:cNvGrpSpPr/>
            <p:nvPr/>
          </p:nvGrpSpPr>
          <p:grpSpPr>
            <a:xfrm>
              <a:off x="7610817" y="1957209"/>
              <a:ext cx="3554405" cy="3554403"/>
              <a:chOff x="8560941" y="1784293"/>
              <a:chExt cx="3937550" cy="3937548"/>
            </a:xfrm>
          </p:grpSpPr>
          <p:sp>
            <p:nvSpPr>
              <p:cNvPr id="84" name="椭圆 83">
                <a:extLst>
                  <a:ext uri="{FF2B5EF4-FFF2-40B4-BE49-F238E27FC236}">
                    <a16:creationId xmlns:a16="http://schemas.microsoft.com/office/drawing/2014/main" id="{05A76936-8134-47D4-8237-B01131D27599}"/>
                  </a:ext>
                </a:extLst>
              </p:cNvPr>
              <p:cNvSpPr/>
              <p:nvPr/>
            </p:nvSpPr>
            <p:spPr>
              <a:xfrm>
                <a:off x="8677830" y="1894272"/>
                <a:ext cx="3703773" cy="37037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5" name="椭圆 84">
                <a:extLst>
                  <a:ext uri="{FF2B5EF4-FFF2-40B4-BE49-F238E27FC236}">
                    <a16:creationId xmlns:a16="http://schemas.microsoft.com/office/drawing/2014/main" id="{E6758F2D-DE7F-4C44-A15E-F28B589CD9E8}"/>
                  </a:ext>
                </a:extLst>
              </p:cNvPr>
              <p:cNvSpPr/>
              <p:nvPr/>
            </p:nvSpPr>
            <p:spPr>
              <a:xfrm>
                <a:off x="8560941" y="1784293"/>
                <a:ext cx="3937550" cy="3937548"/>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81" name="文本框 80">
              <a:extLst>
                <a:ext uri="{FF2B5EF4-FFF2-40B4-BE49-F238E27FC236}">
                  <a16:creationId xmlns:a16="http://schemas.microsoft.com/office/drawing/2014/main" id="{DD21A72D-27BB-4C3A-9501-F55B3028C9E9}"/>
                </a:ext>
              </a:extLst>
            </p:cNvPr>
            <p:cNvSpPr txBox="1"/>
            <p:nvPr/>
          </p:nvSpPr>
          <p:spPr>
            <a:xfrm>
              <a:off x="8546577" y="2289973"/>
              <a:ext cx="173156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latin typeface="方正宋刻本秀楷简体" panose="02000000000000000000" pitchFamily="2" charset="-122"/>
                  <a:ea typeface="方正宋刻本秀楷简体" panose="02000000000000000000" pitchFamily="2" charset="-122"/>
                </a:rPr>
                <a:t>数据需求低</a:t>
              </a:r>
              <a:endParaRPr kumimoji="0" lang="zh-CN" altLang="en-US" sz="24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cxnSp>
          <p:nvCxnSpPr>
            <p:cNvPr id="82" name="直接连接符 81">
              <a:extLst>
                <a:ext uri="{FF2B5EF4-FFF2-40B4-BE49-F238E27FC236}">
                  <a16:creationId xmlns:a16="http://schemas.microsoft.com/office/drawing/2014/main" id="{18215B29-8E56-4A10-A1B5-8D8CAE395E37}"/>
                </a:ext>
              </a:extLst>
            </p:cNvPr>
            <p:cNvCxnSpPr>
              <a:cxnSpLocks/>
            </p:cNvCxnSpPr>
            <p:nvPr/>
          </p:nvCxnSpPr>
          <p:spPr>
            <a:xfrm>
              <a:off x="8562591" y="2859095"/>
              <a:ext cx="171786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DD5DF6DD-4F18-4CD9-88B7-25148CD6A514}"/>
                </a:ext>
              </a:extLst>
            </p:cNvPr>
            <p:cNvSpPr txBox="1"/>
            <p:nvPr/>
          </p:nvSpPr>
          <p:spPr>
            <a:xfrm>
              <a:off x="8042956" y="2949370"/>
              <a:ext cx="2899334" cy="1883401"/>
            </a:xfrm>
            <a:prstGeom prst="rect">
              <a:avLst/>
            </a:prstGeom>
            <a:noFill/>
          </p:spPr>
          <p:txBody>
            <a:bodyPr wrap="square" rtlCol="0">
              <a:spAutoFit/>
            </a:bodyPr>
            <a:lstStyle/>
            <a:p>
              <a:pPr marL="342900" marR="0" lvl="0" indent="-342900"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2000" b="0"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可适用于缺乏数据的情况</a:t>
              </a:r>
              <a:endParaRPr kumimoji="0" lang="en-US" altLang="zh-CN" sz="2000" b="0"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a:p>
              <a:pPr marL="342900" marR="0" lvl="0" indent="-342900"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kumimoji="0" lang="zh-CN" altLang="en-US" sz="2000" b="0"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为企业运营提供参考，节省人力物力财力</a:t>
              </a:r>
            </a:p>
          </p:txBody>
        </p:sp>
      </p:grpSp>
    </p:spTree>
    <p:extLst>
      <p:ext uri="{BB962C8B-B14F-4D97-AF65-F5344CB8AC3E}">
        <p14:creationId xmlns:p14="http://schemas.microsoft.com/office/powerpoint/2010/main" val="1409378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12"/>
                                        </p:tgtEl>
                                      </p:cBhvr>
                                    </p:animEffect>
                                    <p:set>
                                      <p:cBhvr>
                                        <p:cTn id="7" dur="1" fill="hold">
                                          <p:stCondLst>
                                            <p:cond delay="249"/>
                                          </p:stCondLst>
                                        </p:cTn>
                                        <p:tgtEl>
                                          <p:spTgt spid="12"/>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25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extLst>
              <a:ext uri="{BEBA8EAE-BF5A-486C-A8C5-ECC9F3942E4B}">
                <a14:imgProps xmlns:a14="http://schemas.microsoft.com/office/drawing/2010/main">
                  <a14:imgLayer r:embed="rId3">
                    <a14:imgEffect>
                      <a14:saturation sat="33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grpSp>
        <p:nvGrpSpPr>
          <p:cNvPr id="37" name="组合 36"/>
          <p:cNvGrpSpPr/>
          <p:nvPr/>
        </p:nvGrpSpPr>
        <p:grpSpPr>
          <a:xfrm>
            <a:off x="101930" y="96124"/>
            <a:ext cx="2278018" cy="857413"/>
            <a:chOff x="8230325" y="4306212"/>
            <a:chExt cx="4147292" cy="1560981"/>
          </a:xfrm>
        </p:grpSpPr>
        <p:sp>
          <p:nvSpPr>
            <p:cNvPr id="32" name="矩形 31"/>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矩形 32"/>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4" name="矩形 33"/>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矩形 34"/>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矩形 35"/>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8" name="组合 37"/>
          <p:cNvGrpSpPr/>
          <p:nvPr/>
        </p:nvGrpSpPr>
        <p:grpSpPr>
          <a:xfrm flipH="1" flipV="1">
            <a:off x="9778932" y="5903199"/>
            <a:ext cx="2278018" cy="857413"/>
            <a:chOff x="8230325" y="4306212"/>
            <a:chExt cx="4147292" cy="1560981"/>
          </a:xfrm>
        </p:grpSpPr>
        <p:sp>
          <p:nvSpPr>
            <p:cNvPr id="39" name="矩形 38"/>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0" name="矩形 39"/>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矩形 40"/>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 name="矩形 42"/>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0" name="组合 9"/>
          <p:cNvGrpSpPr/>
          <p:nvPr/>
        </p:nvGrpSpPr>
        <p:grpSpPr>
          <a:xfrm>
            <a:off x="1955800" y="1839630"/>
            <a:ext cx="8280400" cy="2215991"/>
            <a:chOff x="1955800" y="1961118"/>
            <a:chExt cx="8280400" cy="2215991"/>
          </a:xfrm>
        </p:grpSpPr>
        <p:sp>
          <p:nvSpPr>
            <p:cNvPr id="9" name="文本框 8"/>
            <p:cNvSpPr txBox="1"/>
            <p:nvPr/>
          </p:nvSpPr>
          <p:spPr>
            <a:xfrm>
              <a:off x="1955800" y="1961118"/>
              <a:ext cx="8280400" cy="2215991"/>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3800" b="1"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微软雅黑" panose="020B0503020204020204" pitchFamily="34" charset="-122"/>
                  <a:cs typeface="+mn-cs"/>
                </a:rPr>
                <a:t>THANKS</a:t>
              </a:r>
              <a:endParaRPr kumimoji="0" lang="zh-CN" altLang="en-US" sz="13800" b="1" i="0" u="none" strike="noStrike" kern="1200" cap="none" spc="0" normalizeH="0" baseline="0" noProof="0" dirty="0">
                <a:ln>
                  <a:noFill/>
                </a:ln>
                <a:solidFill>
                  <a:schemeClr val="bg1">
                    <a:lumMod val="75000"/>
                  </a:schemeClr>
                </a:solidFill>
                <a:effectLst/>
                <a:uLnTx/>
                <a:uFillTx/>
                <a:latin typeface="Tw Cen MT Condensed Extra Bold" panose="020B0803020202020204" pitchFamily="34" charset="0"/>
                <a:ea typeface="微软雅黑" panose="020B0503020204020204" pitchFamily="34" charset="-122"/>
                <a:cs typeface="+mn-cs"/>
              </a:endParaRPr>
            </a:p>
          </p:txBody>
        </p:sp>
        <p:sp>
          <p:nvSpPr>
            <p:cNvPr id="44" name="文本框 43"/>
            <p:cNvSpPr txBox="1"/>
            <p:nvPr/>
          </p:nvSpPr>
          <p:spPr>
            <a:xfrm>
              <a:off x="3187065" y="2807573"/>
              <a:ext cx="5647690" cy="119888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THANKS</a:t>
              </a:r>
            </a:p>
          </p:txBody>
        </p:sp>
      </p:grpSp>
      <p:sp>
        <p:nvSpPr>
          <p:cNvPr id="53" name="矩形 52"/>
          <p:cNvSpPr/>
          <p:nvPr/>
        </p:nvSpPr>
        <p:spPr>
          <a:xfrm>
            <a:off x="10938760" y="157375"/>
            <a:ext cx="900181" cy="900183"/>
          </a:xfrm>
          <a:prstGeom prst="rect">
            <a:avLst/>
          </a:prstGeom>
          <a:blipFill dpi="0" rotWithShape="1">
            <a:blip r:embed="rId4">
              <a:biLevel thresh="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3858260" y="5628005"/>
            <a:ext cx="4070350" cy="521970"/>
          </a:xfrm>
          <a:prstGeom prst="rect">
            <a:avLst/>
          </a:prstGeom>
          <a:noFill/>
          <a:ln>
            <a:noFill/>
          </a:ln>
          <a:effectLst/>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schemeClr val="tx1">
                    <a:alpha val="36000"/>
                  </a:schemeClr>
                </a:solidFill>
                <a:effectLst/>
                <a:uLnTx/>
                <a:uFillTx/>
                <a:latin typeface="方正宋刻本秀楷简体" panose="02000000000000000000" pitchFamily="2" charset="-122"/>
                <a:ea typeface="方正宋刻本秀楷简体" panose="02000000000000000000" pitchFamily="2" charset="-122"/>
                <a:cs typeface="+mn-cs"/>
              </a:rPr>
              <a:t>指导老师：毕惟红</a:t>
            </a:r>
          </a:p>
        </p:txBody>
      </p:sp>
      <p:sp>
        <p:nvSpPr>
          <p:cNvPr id="2" name="文本框 1"/>
          <p:cNvSpPr txBox="1"/>
          <p:nvPr/>
        </p:nvSpPr>
        <p:spPr>
          <a:xfrm>
            <a:off x="3783330" y="6226810"/>
            <a:ext cx="5699125" cy="460375"/>
          </a:xfrm>
          <a:prstGeom prst="rect">
            <a:avLst/>
          </a:prstGeom>
          <a:noFill/>
          <a:ln>
            <a:noFill/>
          </a:ln>
          <a:effectLst/>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alpha val="36000"/>
                  </a:schemeClr>
                </a:solidFill>
                <a:effectLst/>
                <a:uLnTx/>
                <a:uFillTx/>
                <a:latin typeface="方正宋刻本秀楷简体" panose="02000000000000000000" pitchFamily="2" charset="-122"/>
                <a:ea typeface="方正宋刻本秀楷简体" panose="02000000000000000000" pitchFamily="2" charset="-122"/>
                <a:cs typeface="+mn-cs"/>
              </a:rPr>
              <a:t>小组成员：许乐乐</a:t>
            </a:r>
            <a:r>
              <a:rPr kumimoji="0" lang="en-US" altLang="zh-CN" sz="2400" b="0" i="0" u="none" strike="noStrike" kern="1200" cap="none" spc="0" normalizeH="0" baseline="0" noProof="0" dirty="0">
                <a:ln>
                  <a:noFill/>
                </a:ln>
                <a:solidFill>
                  <a:schemeClr val="tx1">
                    <a:alpha val="36000"/>
                  </a:schemeClr>
                </a:solidFill>
                <a:effectLst/>
                <a:uLnTx/>
                <a:uFillTx/>
                <a:latin typeface="方正宋刻本秀楷简体" panose="02000000000000000000" pitchFamily="2" charset="-122"/>
                <a:ea typeface="方正宋刻本秀楷简体" panose="02000000000000000000" pitchFamily="2" charset="-122"/>
                <a:cs typeface="+mn-cs"/>
              </a:rPr>
              <a:t>  </a:t>
            </a:r>
            <a:r>
              <a:rPr kumimoji="0" lang="zh-CN" altLang="en-US" sz="2400" b="0" i="0" u="none" strike="noStrike" kern="1200" cap="none" spc="0" normalizeH="0" baseline="0" noProof="0" dirty="0">
                <a:ln>
                  <a:noFill/>
                </a:ln>
                <a:solidFill>
                  <a:schemeClr val="tx1">
                    <a:alpha val="36000"/>
                  </a:schemeClr>
                </a:solidFill>
                <a:effectLst/>
                <a:uLnTx/>
                <a:uFillTx/>
                <a:latin typeface="方正宋刻本秀楷简体" panose="02000000000000000000" pitchFamily="2" charset="-122"/>
                <a:ea typeface="方正宋刻本秀楷简体" panose="02000000000000000000" pitchFamily="2" charset="-122"/>
                <a:cs typeface="+mn-cs"/>
              </a:rPr>
              <a:t>干乐意</a:t>
            </a:r>
            <a:r>
              <a:rPr kumimoji="0" lang="en-US" altLang="zh-CN" sz="2400" b="0" i="0" u="none" strike="noStrike" kern="1200" cap="none" spc="0" normalizeH="0" baseline="0" noProof="0" dirty="0">
                <a:ln>
                  <a:noFill/>
                </a:ln>
                <a:solidFill>
                  <a:schemeClr val="tx1">
                    <a:alpha val="36000"/>
                  </a:schemeClr>
                </a:solidFill>
                <a:effectLst/>
                <a:uLnTx/>
                <a:uFillTx/>
                <a:latin typeface="方正宋刻本秀楷简体" panose="02000000000000000000" pitchFamily="2" charset="-122"/>
                <a:ea typeface="方正宋刻本秀楷简体" panose="02000000000000000000" pitchFamily="2" charset="-122"/>
                <a:cs typeface="+mn-cs"/>
              </a:rPr>
              <a:t>  </a:t>
            </a:r>
            <a:r>
              <a:rPr kumimoji="0" lang="zh-CN" altLang="en-US" sz="2400" b="0" i="0" u="none" strike="noStrike" kern="1200" cap="none" spc="0" normalizeH="0" baseline="0" noProof="0" dirty="0">
                <a:ln>
                  <a:noFill/>
                </a:ln>
                <a:solidFill>
                  <a:schemeClr val="tx1">
                    <a:alpha val="36000"/>
                  </a:schemeClr>
                </a:solidFill>
                <a:effectLst/>
                <a:uLnTx/>
                <a:uFillTx/>
                <a:latin typeface="方正宋刻本秀楷简体" panose="02000000000000000000" pitchFamily="2" charset="-122"/>
                <a:ea typeface="方正宋刻本秀楷简体" panose="02000000000000000000" pitchFamily="2" charset="-122"/>
                <a:cs typeface="+mn-cs"/>
              </a:rPr>
              <a:t>谢宝玲</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362313" y="158203"/>
            <a:ext cx="1809749" cy="368300"/>
          </a:xfrm>
          <a:prstGeom prst="rect">
            <a:avLst/>
          </a:prstGeom>
          <a:solidFill>
            <a:schemeClr val="bg1"/>
          </a:solid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sym typeface="+mn-ea"/>
              </a:rPr>
              <a:t>中期回顾</a:t>
            </a:r>
            <a:endParaRPr kumimoji="0" lang="zh-CN" altLang="en-US" sz="1800" b="1" i="0" u="none" strike="noStrike" kern="1200" cap="none" spc="0" normalizeH="0" baseline="0" noProof="0" dirty="0">
              <a:ln>
                <a:noFill/>
              </a:ln>
              <a:solidFill>
                <a:schemeClr val="accent4"/>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5" name="文本框 4"/>
          <p:cNvSpPr txBox="1"/>
          <p:nvPr/>
        </p:nvSpPr>
        <p:spPr>
          <a:xfrm>
            <a:off x="4291548" y="158203"/>
            <a:ext cx="1809749"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sym typeface="+mn-ea"/>
              </a:rPr>
              <a:t>数学模型建立</a:t>
            </a:r>
            <a:endParaRPr kumimoji="0" lang="zh-CN" altLang="en-US"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6" name="文本框 5"/>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712228" y="1174536"/>
            <a:ext cx="5020945" cy="4508927"/>
            <a:chOff x="5083469" y="1096716"/>
            <a:chExt cx="5020945" cy="4508927"/>
          </a:xfrm>
        </p:grpSpPr>
        <p:sp>
          <p:nvSpPr>
            <p:cNvPr id="16" name="文本框 15"/>
            <p:cNvSpPr txBox="1"/>
            <p:nvPr/>
          </p:nvSpPr>
          <p:spPr>
            <a:xfrm>
              <a:off x="6782597" y="1096716"/>
              <a:ext cx="1369286"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chemeClr val="bg1">
                      <a:lumMod val="75000"/>
                    </a:schemeClr>
                  </a:solidFill>
                  <a:effectLst/>
                  <a:uLnTx/>
                  <a:uFillTx/>
                  <a:latin typeface="Berlin Sans FB Demi" panose="020E0802020502020306" pitchFamily="34" charset="0"/>
                  <a:ea typeface="方正宋刻本秀楷简体" panose="02000000000000000000" pitchFamily="2" charset="-122"/>
                  <a:cs typeface="+mn-cs"/>
                </a:rPr>
                <a:t>1</a:t>
              </a:r>
              <a:endParaRPr kumimoji="0" lang="zh-CN" altLang="en-US" sz="28700" b="1" i="0" u="none" strike="noStrike" kern="1200" cap="none" spc="0" normalizeH="0" baseline="0" noProof="0" dirty="0">
                <a:ln>
                  <a:noFill/>
                </a:ln>
                <a:solidFill>
                  <a:schemeClr val="bg1">
                    <a:lumMod val="75000"/>
                  </a:scheme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5083470" y="286486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中期回顾</a:t>
              </a:r>
            </a:p>
          </p:txBody>
        </p:sp>
        <p:sp>
          <p:nvSpPr>
            <p:cNvPr id="18" name="文本框 17"/>
            <p:cNvSpPr txBox="1"/>
            <p:nvPr/>
          </p:nvSpPr>
          <p:spPr>
            <a:xfrm>
              <a:off x="5083469" y="3586551"/>
              <a:ext cx="5020945"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Mid Term Review </a:t>
              </a:r>
            </a:p>
          </p:txBody>
        </p:sp>
      </p:grp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362313" y="158203"/>
            <a:ext cx="1809749" cy="368300"/>
          </a:xfrm>
          <a:prstGeom prst="rect">
            <a:avLst/>
          </a:prstGeom>
          <a:solidFill>
            <a:schemeClr val="bg1"/>
          </a:solid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sym typeface="+mn-ea"/>
              </a:rPr>
              <a:t>中期回顾</a:t>
            </a:r>
            <a:endParaRPr kumimoji="0" lang="zh-CN" altLang="en-US" sz="1800" b="1" i="0" u="none" strike="noStrike" kern="1200" cap="none" spc="0" normalizeH="0" baseline="0" noProof="0" dirty="0">
              <a:ln>
                <a:noFill/>
              </a:ln>
              <a:solidFill>
                <a:schemeClr val="accent4"/>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5" name="文本框 4"/>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flipV="1">
            <a:off x="9778932" y="5903199"/>
            <a:ext cx="2278018" cy="857413"/>
            <a:chOff x="8230325" y="4306212"/>
            <a:chExt cx="4147292" cy="1560981"/>
          </a:xfrm>
        </p:grpSpPr>
        <p:sp>
          <p:nvSpPr>
            <p:cNvPr id="16" name="矩形 15"/>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445288" y="790899"/>
            <a:ext cx="7585075" cy="584775"/>
            <a:chOff x="1023953" y="861693"/>
            <a:chExt cx="7585075" cy="584775"/>
          </a:xfrm>
        </p:grpSpPr>
        <p:sp>
          <p:nvSpPr>
            <p:cNvPr id="21" name="文本框 20"/>
            <p:cNvSpPr txBox="1"/>
            <p:nvPr/>
          </p:nvSpPr>
          <p:spPr>
            <a:xfrm>
              <a:off x="1023953" y="861693"/>
              <a:ext cx="3177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1</a:t>
              </a:r>
              <a:endParaRPr kumimoji="0" lang="zh-CN"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endParaRPr>
            </a:p>
          </p:txBody>
        </p:sp>
        <p:sp>
          <p:nvSpPr>
            <p:cNvPr id="22" name="文本框 21"/>
            <p:cNvSpPr txBox="1"/>
            <p:nvPr/>
          </p:nvSpPr>
          <p:spPr>
            <a:xfrm>
              <a:off x="1321768" y="892173"/>
              <a:ext cx="271399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中期回顾与建模</a:t>
              </a:r>
            </a:p>
          </p:txBody>
        </p:sp>
        <p:sp>
          <p:nvSpPr>
            <p:cNvPr id="23" name="文本框 22"/>
            <p:cNvSpPr txBox="1"/>
            <p:nvPr/>
          </p:nvSpPr>
          <p:spPr>
            <a:xfrm>
              <a:off x="4171648" y="960753"/>
              <a:ext cx="443738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Mid Term Review and Modeling</a:t>
              </a:r>
            </a:p>
          </p:txBody>
        </p:sp>
        <p:cxnSp>
          <p:nvCxnSpPr>
            <p:cNvPr id="24" name="直接连接符 23"/>
            <p:cNvCxnSpPr/>
            <p:nvPr/>
          </p:nvCxnSpPr>
          <p:spPr>
            <a:xfrm flipH="1">
              <a:off x="3966488" y="960420"/>
              <a:ext cx="140511" cy="386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直接连接符 29"/>
          <p:cNvCxnSpPr/>
          <p:nvPr/>
        </p:nvCxnSpPr>
        <p:spPr>
          <a:xfrm>
            <a:off x="1236848" y="3558437"/>
            <a:ext cx="806268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161824" y="2530771"/>
            <a:ext cx="1568486" cy="1027665"/>
            <a:chOff x="1827187" y="2740534"/>
            <a:chExt cx="1568486" cy="1027665"/>
          </a:xfrm>
        </p:grpSpPr>
        <p:sp>
          <p:nvSpPr>
            <p:cNvPr id="26" name="iconfont-11180-4674648"/>
            <p:cNvSpPr>
              <a:spLocks noChangeAspect="1"/>
            </p:cNvSpPr>
            <p:nvPr/>
          </p:nvSpPr>
          <p:spPr bwMode="auto">
            <a:xfrm>
              <a:off x="2406734" y="2740534"/>
              <a:ext cx="409393" cy="409393"/>
            </a:xfrm>
            <a:custGeom>
              <a:avLst/>
              <a:gdLst>
                <a:gd name="T0" fmla="*/ 6903 w 13303"/>
                <a:gd name="T1" fmla="*/ 13303 h 13303"/>
                <a:gd name="T2" fmla="*/ 990 w 13303"/>
                <a:gd name="T3" fmla="*/ 9352 h 13303"/>
                <a:gd name="T4" fmla="*/ 2378 w 13303"/>
                <a:gd name="T5" fmla="*/ 2378 h 13303"/>
                <a:gd name="T6" fmla="*/ 9352 w 13303"/>
                <a:gd name="T7" fmla="*/ 990 h 13303"/>
                <a:gd name="T8" fmla="*/ 13303 w 13303"/>
                <a:gd name="T9" fmla="*/ 6903 h 13303"/>
                <a:gd name="T10" fmla="*/ 11428 w 13303"/>
                <a:gd name="T11" fmla="*/ 11428 h 13303"/>
                <a:gd name="T12" fmla="*/ 6903 w 13303"/>
                <a:gd name="T13" fmla="*/ 13303 h 13303"/>
                <a:gd name="T14" fmla="*/ 10243 w 13303"/>
                <a:gd name="T15" fmla="*/ 4852 h 13303"/>
                <a:gd name="T16" fmla="*/ 9597 w 13303"/>
                <a:gd name="T17" fmla="*/ 4852 h 13303"/>
                <a:gd name="T18" fmla="*/ 6041 w 13303"/>
                <a:gd name="T19" fmla="*/ 8405 h 13303"/>
                <a:gd name="T20" fmla="*/ 4209 w 13303"/>
                <a:gd name="T21" fmla="*/ 6574 h 13303"/>
                <a:gd name="T22" fmla="*/ 3572 w 13303"/>
                <a:gd name="T23" fmla="*/ 6583 h 13303"/>
                <a:gd name="T24" fmla="*/ 3563 w 13303"/>
                <a:gd name="T25" fmla="*/ 7220 h 13303"/>
                <a:gd name="T26" fmla="*/ 5718 w 13303"/>
                <a:gd name="T27" fmla="*/ 9378 h 13303"/>
                <a:gd name="T28" fmla="*/ 6364 w 13303"/>
                <a:gd name="T29" fmla="*/ 9378 h 13303"/>
                <a:gd name="T30" fmla="*/ 10243 w 13303"/>
                <a:gd name="T31" fmla="*/ 5498 h 13303"/>
                <a:gd name="T32" fmla="*/ 10243 w 13303"/>
                <a:gd name="T33" fmla="*/ 4852 h 13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03" h="13303">
                  <a:moveTo>
                    <a:pt x="6903" y="13303"/>
                  </a:moveTo>
                  <a:cubicBezTo>
                    <a:pt x="4314" y="13303"/>
                    <a:pt x="1981" y="11744"/>
                    <a:pt x="990" y="9352"/>
                  </a:cubicBezTo>
                  <a:cubicBezTo>
                    <a:pt x="0" y="6961"/>
                    <a:pt x="547" y="4208"/>
                    <a:pt x="2378" y="2378"/>
                  </a:cubicBezTo>
                  <a:cubicBezTo>
                    <a:pt x="4208" y="547"/>
                    <a:pt x="6961" y="0"/>
                    <a:pt x="9352" y="990"/>
                  </a:cubicBezTo>
                  <a:cubicBezTo>
                    <a:pt x="11744" y="1981"/>
                    <a:pt x="13303" y="4314"/>
                    <a:pt x="13303" y="6903"/>
                  </a:cubicBezTo>
                  <a:cubicBezTo>
                    <a:pt x="13303" y="8600"/>
                    <a:pt x="12629" y="10228"/>
                    <a:pt x="11428" y="11428"/>
                  </a:cubicBezTo>
                  <a:cubicBezTo>
                    <a:pt x="10228" y="12629"/>
                    <a:pt x="8600" y="13303"/>
                    <a:pt x="6903" y="13303"/>
                  </a:cubicBezTo>
                  <a:close/>
                  <a:moveTo>
                    <a:pt x="10243" y="4852"/>
                  </a:moveTo>
                  <a:cubicBezTo>
                    <a:pt x="10065" y="4672"/>
                    <a:pt x="9775" y="4672"/>
                    <a:pt x="9597" y="4852"/>
                  </a:cubicBezTo>
                  <a:lnTo>
                    <a:pt x="6041" y="8405"/>
                  </a:lnTo>
                  <a:lnTo>
                    <a:pt x="4209" y="6574"/>
                  </a:lnTo>
                  <a:cubicBezTo>
                    <a:pt x="4029" y="6404"/>
                    <a:pt x="3747" y="6408"/>
                    <a:pt x="3572" y="6583"/>
                  </a:cubicBezTo>
                  <a:cubicBezTo>
                    <a:pt x="3397" y="6758"/>
                    <a:pt x="3393" y="7040"/>
                    <a:pt x="3563" y="7220"/>
                  </a:cubicBezTo>
                  <a:lnTo>
                    <a:pt x="5718" y="9378"/>
                  </a:lnTo>
                  <a:cubicBezTo>
                    <a:pt x="5897" y="9554"/>
                    <a:pt x="6185" y="9554"/>
                    <a:pt x="6364" y="9378"/>
                  </a:cubicBezTo>
                  <a:lnTo>
                    <a:pt x="10243" y="5498"/>
                  </a:lnTo>
                  <a:cubicBezTo>
                    <a:pt x="10421" y="5320"/>
                    <a:pt x="10421" y="5030"/>
                    <a:pt x="10243" y="4852"/>
                  </a:cubicBezTo>
                  <a:close/>
                </a:path>
              </a:pathLst>
            </a:custGeom>
            <a:solidFill>
              <a:schemeClr val="bg1">
                <a:lumMod val="65000"/>
              </a:schemeClr>
            </a:solidFill>
            <a:ln>
              <a:noFill/>
            </a:ln>
          </p:spPr>
        </p:sp>
        <p:sp>
          <p:nvSpPr>
            <p:cNvPr id="29" name="文本框 28"/>
            <p:cNvSpPr txBox="1"/>
            <p:nvPr/>
          </p:nvSpPr>
          <p:spPr>
            <a:xfrm>
              <a:off x="1827187" y="3274408"/>
              <a:ext cx="1568486"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数据收集</a:t>
              </a:r>
            </a:p>
          </p:txBody>
        </p:sp>
        <p:sp>
          <p:nvSpPr>
            <p:cNvPr id="31" name="矩形: 圆角 30"/>
            <p:cNvSpPr/>
            <p:nvPr/>
          </p:nvSpPr>
          <p:spPr>
            <a:xfrm>
              <a:off x="1827187" y="3722480"/>
              <a:ext cx="1568486" cy="45719"/>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iconfont-10585-5147501"/>
          <p:cNvSpPr>
            <a:spLocks noChangeAspect="1"/>
          </p:cNvSpPr>
          <p:nvPr/>
        </p:nvSpPr>
        <p:spPr bwMode="auto">
          <a:xfrm>
            <a:off x="5895340" y="2576830"/>
            <a:ext cx="504825" cy="316865"/>
          </a:xfrm>
          <a:custGeom>
            <a:avLst/>
            <a:gdLst>
              <a:gd name="T0" fmla="*/ 8851 w 12288"/>
              <a:gd name="T1" fmla="*/ 2190 h 9507"/>
              <a:gd name="T2" fmla="*/ 5095 w 12288"/>
              <a:gd name="T3" fmla="*/ 299 h 9507"/>
              <a:gd name="T4" fmla="*/ 2323 w 12288"/>
              <a:gd name="T5" fmla="*/ 3463 h 9507"/>
              <a:gd name="T6" fmla="*/ 0 w 12288"/>
              <a:gd name="T7" fmla="*/ 6419 h 9507"/>
              <a:gd name="T8" fmla="*/ 3072 w 12288"/>
              <a:gd name="T9" fmla="*/ 9507 h 9507"/>
              <a:gd name="T10" fmla="*/ 8832 w 12288"/>
              <a:gd name="T11" fmla="*/ 9507 h 9507"/>
              <a:gd name="T12" fmla="*/ 12288 w 12288"/>
              <a:gd name="T13" fmla="*/ 5839 h 9507"/>
              <a:gd name="T14" fmla="*/ 8851 w 12288"/>
              <a:gd name="T15" fmla="*/ 2190 h 9507"/>
              <a:gd name="T16" fmla="*/ 7857 w 12288"/>
              <a:gd name="T17" fmla="*/ 5994 h 9507"/>
              <a:gd name="T18" fmla="*/ 7455 w 12288"/>
              <a:gd name="T19" fmla="*/ 5994 h 9507"/>
              <a:gd name="T20" fmla="*/ 7253 w 12288"/>
              <a:gd name="T21" fmla="*/ 6186 h 9507"/>
              <a:gd name="T22" fmla="*/ 7248 w 12288"/>
              <a:gd name="T23" fmla="*/ 8151 h 9507"/>
              <a:gd name="T24" fmla="*/ 6845 w 12288"/>
              <a:gd name="T25" fmla="*/ 8535 h 9507"/>
              <a:gd name="T26" fmla="*/ 5441 w 12288"/>
              <a:gd name="T27" fmla="*/ 8535 h 9507"/>
              <a:gd name="T28" fmla="*/ 5039 w 12288"/>
              <a:gd name="T29" fmla="*/ 8151 h 9507"/>
              <a:gd name="T30" fmla="*/ 5034 w 12288"/>
              <a:gd name="T31" fmla="*/ 6186 h 9507"/>
              <a:gd name="T32" fmla="*/ 4832 w 12288"/>
              <a:gd name="T33" fmla="*/ 5994 h 9507"/>
              <a:gd name="T34" fmla="*/ 4429 w 12288"/>
              <a:gd name="T35" fmla="*/ 5994 h 9507"/>
              <a:gd name="T36" fmla="*/ 4026 w 12288"/>
              <a:gd name="T37" fmla="*/ 5610 h 9507"/>
              <a:gd name="T38" fmla="*/ 4104 w 12288"/>
              <a:gd name="T39" fmla="*/ 5380 h 9507"/>
              <a:gd name="T40" fmla="*/ 5784 w 12288"/>
              <a:gd name="T41" fmla="*/ 3442 h 9507"/>
              <a:gd name="T42" fmla="*/ 6499 w 12288"/>
              <a:gd name="T43" fmla="*/ 3442 h 9507"/>
              <a:gd name="T44" fmla="*/ 8180 w 12288"/>
              <a:gd name="T45" fmla="*/ 5380 h 9507"/>
              <a:gd name="T46" fmla="*/ 8259 w 12288"/>
              <a:gd name="T47" fmla="*/ 5610 h 9507"/>
              <a:gd name="T48" fmla="*/ 7857 w 12288"/>
              <a:gd name="T49" fmla="*/ 5994 h 9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88" h="9507">
                <a:moveTo>
                  <a:pt x="8851" y="2190"/>
                </a:moveTo>
                <a:cubicBezTo>
                  <a:pt x="8176" y="777"/>
                  <a:pt x="6631" y="0"/>
                  <a:pt x="5095" y="299"/>
                </a:cubicBezTo>
                <a:cubicBezTo>
                  <a:pt x="3558" y="599"/>
                  <a:pt x="2418" y="1900"/>
                  <a:pt x="2323" y="3463"/>
                </a:cubicBezTo>
                <a:cubicBezTo>
                  <a:pt x="979" y="3847"/>
                  <a:pt x="0" y="5028"/>
                  <a:pt x="0" y="6419"/>
                </a:cubicBezTo>
                <a:cubicBezTo>
                  <a:pt x="0" y="8061"/>
                  <a:pt x="1363" y="9410"/>
                  <a:pt x="3072" y="9507"/>
                </a:cubicBezTo>
                <a:lnTo>
                  <a:pt x="8832" y="9507"/>
                </a:lnTo>
                <a:cubicBezTo>
                  <a:pt x="10732" y="9507"/>
                  <a:pt x="12288" y="7865"/>
                  <a:pt x="12288" y="5839"/>
                </a:cubicBezTo>
                <a:cubicBezTo>
                  <a:pt x="12287" y="3889"/>
                  <a:pt x="10770" y="2288"/>
                  <a:pt x="8851" y="2190"/>
                </a:cubicBezTo>
                <a:close/>
                <a:moveTo>
                  <a:pt x="7857" y="5994"/>
                </a:moveTo>
                <a:lnTo>
                  <a:pt x="7455" y="5994"/>
                </a:lnTo>
                <a:cubicBezTo>
                  <a:pt x="7347" y="5992"/>
                  <a:pt x="7257" y="6077"/>
                  <a:pt x="7253" y="6186"/>
                </a:cubicBezTo>
                <a:lnTo>
                  <a:pt x="7248" y="8151"/>
                </a:lnTo>
                <a:cubicBezTo>
                  <a:pt x="7243" y="8368"/>
                  <a:pt x="7062" y="8541"/>
                  <a:pt x="6845" y="8535"/>
                </a:cubicBezTo>
                <a:lnTo>
                  <a:pt x="5441" y="8535"/>
                </a:lnTo>
                <a:cubicBezTo>
                  <a:pt x="5223" y="8541"/>
                  <a:pt x="5043" y="8368"/>
                  <a:pt x="5039" y="8151"/>
                </a:cubicBezTo>
                <a:lnTo>
                  <a:pt x="5034" y="6186"/>
                </a:lnTo>
                <a:cubicBezTo>
                  <a:pt x="5031" y="6077"/>
                  <a:pt x="4940" y="5991"/>
                  <a:pt x="4832" y="5994"/>
                </a:cubicBezTo>
                <a:lnTo>
                  <a:pt x="4429" y="5994"/>
                </a:lnTo>
                <a:cubicBezTo>
                  <a:pt x="4212" y="5998"/>
                  <a:pt x="4032" y="5827"/>
                  <a:pt x="4026" y="5610"/>
                </a:cubicBezTo>
                <a:cubicBezTo>
                  <a:pt x="4025" y="5527"/>
                  <a:pt x="4053" y="5446"/>
                  <a:pt x="4104" y="5380"/>
                </a:cubicBezTo>
                <a:lnTo>
                  <a:pt x="5784" y="3442"/>
                </a:lnTo>
                <a:cubicBezTo>
                  <a:pt x="5986" y="3254"/>
                  <a:pt x="6298" y="3254"/>
                  <a:pt x="6499" y="3442"/>
                </a:cubicBezTo>
                <a:lnTo>
                  <a:pt x="8180" y="5380"/>
                </a:lnTo>
                <a:cubicBezTo>
                  <a:pt x="8231" y="5446"/>
                  <a:pt x="8259" y="5526"/>
                  <a:pt x="8259" y="5610"/>
                </a:cubicBezTo>
                <a:cubicBezTo>
                  <a:pt x="8254" y="5827"/>
                  <a:pt x="8074" y="5999"/>
                  <a:pt x="7857" y="5994"/>
                </a:cubicBezTo>
                <a:close/>
              </a:path>
            </a:pathLst>
          </a:custGeom>
          <a:solidFill>
            <a:schemeClr val="accent4"/>
          </a:solidFill>
          <a:ln>
            <a:noFill/>
          </a:ln>
        </p:spPr>
      </p:sp>
      <p:sp>
        <p:nvSpPr>
          <p:cNvPr id="32" name="文本框 31"/>
          <p:cNvSpPr txBox="1"/>
          <p:nvPr/>
        </p:nvSpPr>
        <p:spPr>
          <a:xfrm>
            <a:off x="5029200" y="3144520"/>
            <a:ext cx="22371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聚集类算法得到</a:t>
            </a:r>
            <a:r>
              <a:rPr kumimoji="0" lang="en-US" altLang="zh-CN"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P</a:t>
            </a:r>
            <a:r>
              <a:rPr kumimoji="0" lang="zh-CN" altLang="en-US"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区</a:t>
            </a:r>
          </a:p>
        </p:txBody>
      </p:sp>
      <p:sp>
        <p:nvSpPr>
          <p:cNvPr id="33" name="矩形: 圆角 32"/>
          <p:cNvSpPr/>
          <p:nvPr/>
        </p:nvSpPr>
        <p:spPr>
          <a:xfrm>
            <a:off x="5173980" y="3512820"/>
            <a:ext cx="1933575" cy="4572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0" name="组合 39"/>
          <p:cNvGrpSpPr/>
          <p:nvPr/>
        </p:nvGrpSpPr>
        <p:grpSpPr>
          <a:xfrm>
            <a:off x="8957441" y="2546184"/>
            <a:ext cx="2346237" cy="1011995"/>
            <a:chOff x="7268363" y="2766542"/>
            <a:chExt cx="2346237" cy="1011995"/>
          </a:xfrm>
        </p:grpSpPr>
        <p:sp>
          <p:nvSpPr>
            <p:cNvPr id="28" name="live-chat_72439"/>
            <p:cNvSpPr>
              <a:spLocks noChangeAspect="1"/>
            </p:cNvSpPr>
            <p:nvPr/>
          </p:nvSpPr>
          <p:spPr bwMode="auto">
            <a:xfrm>
              <a:off x="8136715" y="2766542"/>
              <a:ext cx="409393" cy="357377"/>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chemeClr val="bg1">
                <a:lumMod val="65000"/>
              </a:schemeClr>
            </a:solidFill>
            <a:ln>
              <a:noFill/>
            </a:ln>
          </p:spPr>
        </p:sp>
        <p:sp>
          <p:nvSpPr>
            <p:cNvPr id="34" name="文本框 33"/>
            <p:cNvSpPr txBox="1"/>
            <p:nvPr/>
          </p:nvSpPr>
          <p:spPr>
            <a:xfrm>
              <a:off x="7268363" y="3274543"/>
              <a:ext cx="2346237" cy="458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P/M/F</a:t>
              </a:r>
              <a:r>
                <a:rPr kumimoji="0" lang="zh-CN" altLang="en-US" sz="24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分区图</a:t>
              </a:r>
            </a:p>
          </p:txBody>
        </p:sp>
        <p:sp>
          <p:nvSpPr>
            <p:cNvPr id="35" name="矩形: 圆角 34"/>
            <p:cNvSpPr/>
            <p:nvPr/>
          </p:nvSpPr>
          <p:spPr>
            <a:xfrm flipV="1">
              <a:off x="7545815" y="3742537"/>
              <a:ext cx="1791335" cy="36000"/>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7" name="文本框 36"/>
          <p:cNvSpPr txBox="1"/>
          <p:nvPr/>
        </p:nvSpPr>
        <p:spPr>
          <a:xfrm>
            <a:off x="4324350" y="3526155"/>
            <a:ext cx="3631565" cy="6756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      </a:t>
            </a:r>
            <a:r>
              <a:rPr lang="zh-CN" altLang="en-US" dirty="0">
                <a:sym typeface="+mn-ea"/>
              </a:rPr>
              <a:t>横向比较各类聚类算法，最终选择</a:t>
            </a:r>
            <a:r>
              <a:rPr lang="en-US" altLang="zh-CN" dirty="0">
                <a:sym typeface="+mn-ea"/>
              </a:rPr>
              <a:t>k-means</a:t>
            </a:r>
            <a:r>
              <a:rPr lang="zh-CN" altLang="en-US" dirty="0">
                <a:sym typeface="+mn-ea"/>
              </a:rPr>
              <a:t>算法进行</a:t>
            </a:r>
            <a:r>
              <a:rPr lang="en-US" altLang="zh-CN" dirty="0">
                <a:sym typeface="+mn-ea"/>
              </a:rPr>
              <a:t>P</a:t>
            </a:r>
            <a:r>
              <a:rPr lang="zh-CN" altLang="en-US" dirty="0">
                <a:sym typeface="+mn-ea"/>
              </a:rPr>
              <a:t>区计算</a:t>
            </a:r>
            <a:endParaRPr kumimoji="0" lang="zh-CN" altLang="en-US"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sym typeface="+mn-ea"/>
            </a:endParaRPr>
          </a:p>
        </p:txBody>
      </p:sp>
      <p:sp>
        <p:nvSpPr>
          <p:cNvPr id="47" name="文本框 46"/>
          <p:cNvSpPr txBox="1"/>
          <p:nvPr/>
        </p:nvSpPr>
        <p:spPr>
          <a:xfrm>
            <a:off x="541655" y="6029960"/>
            <a:ext cx="8970645" cy="3683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聚类算法部分，比较了K-Means、AGNES、DBSCAN等算法的效果，并运用肘部法则</a:t>
            </a:r>
          </a:p>
        </p:txBody>
      </p:sp>
      <p:cxnSp>
        <p:nvCxnSpPr>
          <p:cNvPr id="48" name="直接连接符 47"/>
          <p:cNvCxnSpPr/>
          <p:nvPr/>
        </p:nvCxnSpPr>
        <p:spPr>
          <a:xfrm flipH="1">
            <a:off x="541534" y="6002616"/>
            <a:ext cx="8778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541534" y="6308342"/>
            <a:ext cx="8778224" cy="3683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en-US" altLang="zh-CN"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此外，初步建立了计算机模拟的模型</a:t>
            </a:r>
            <a:r>
              <a:rPr kumimoji="0" lang="zh-CN" altLang="en-US"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，初步制定了单车流动的逻辑</a:t>
            </a:r>
            <a:r>
              <a:rPr kumimoji="0" lang="en-US" altLang="zh-CN"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 </a:t>
            </a:r>
          </a:p>
        </p:txBody>
      </p:sp>
      <p:sp>
        <p:nvSpPr>
          <p:cNvPr id="43" name="文本框 42"/>
          <p:cNvSpPr txBox="1"/>
          <p:nvPr/>
        </p:nvSpPr>
        <p:spPr>
          <a:xfrm>
            <a:off x="651514" y="1275715"/>
            <a:ext cx="7498749"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01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中期回顾</a:t>
            </a:r>
          </a:p>
        </p:txBody>
      </p:sp>
      <p:sp>
        <p:nvSpPr>
          <p:cNvPr id="44" name="文本框 43"/>
          <p:cNvSpPr txBox="1"/>
          <p:nvPr/>
        </p:nvSpPr>
        <p:spPr>
          <a:xfrm>
            <a:off x="651510" y="1736090"/>
            <a:ext cx="10701018"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    </a:t>
            </a:r>
            <a:r>
              <a:rPr kumimoji="0" lang="zh-CN"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在中期部分，我们通过聚类算法的手段得到了紫金港区域单车分布热力图，并依次建立了</a:t>
            </a:r>
            <a:r>
              <a:rPr kumimoji="0" lang="en-US" altLang="zh-CN"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P</a:t>
            </a:r>
            <a:r>
              <a:rPr kumimoji="0" lang="zh-CN" altLang="en-US"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区为停车区域，之后通过层次分析法最终得到完整的</a:t>
            </a:r>
            <a:r>
              <a:rPr kumimoji="0" lang="en-US" altLang="zh-CN"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P/M/F</a:t>
            </a:r>
            <a:r>
              <a:rPr kumimoji="0" lang="zh-CN" altLang="en-US" sz="2000" b="0" i="0" u="none" strike="noStrike" kern="1200" cap="none" spc="0" normalizeH="0" baseline="0" noProof="0" dirty="0">
                <a:ln>
                  <a:noFill/>
                </a:ln>
                <a:solidFill>
                  <a:prstClr val="black"/>
                </a:solidFill>
                <a:effectLst/>
                <a:uLnTx/>
                <a:uFillTx/>
                <a:latin typeface="仿宋" panose="02010609060101010101" charset="-122"/>
                <a:ea typeface="仿宋" panose="02010609060101010101" charset="-122"/>
                <a:cs typeface="仿宋" panose="02010609060101010101" charset="-122"/>
              </a:rPr>
              <a:t>分区图。</a:t>
            </a:r>
          </a:p>
        </p:txBody>
      </p:sp>
      <p:pic>
        <p:nvPicPr>
          <p:cNvPr id="41" name="图片 40"/>
          <p:cNvPicPr>
            <a:picLocks noChangeAspect="1"/>
          </p:cNvPicPr>
          <p:nvPr/>
        </p:nvPicPr>
        <p:blipFill rotWithShape="1">
          <a:blip r:embed="rId4">
            <a:extLst>
              <a:ext uri="{28A0092B-C50C-407E-A947-70E740481C1C}">
                <a14:useLocalDpi xmlns:a14="http://schemas.microsoft.com/office/drawing/2010/main" val="0"/>
              </a:ext>
            </a:extLst>
          </a:blip>
          <a:srcRect l="66919" t="1963" r="694" b="4136"/>
          <a:stretch>
            <a:fillRect/>
          </a:stretch>
        </p:blipFill>
        <p:spPr>
          <a:xfrm rot="5400000">
            <a:off x="1334135" y="3667125"/>
            <a:ext cx="1727200" cy="2869565"/>
          </a:xfrm>
          <a:prstGeom prst="rect">
            <a:avLst/>
          </a:prstGeom>
        </p:spPr>
      </p:pic>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8250" y="4295140"/>
            <a:ext cx="2722880" cy="1463675"/>
          </a:xfrm>
          <a:prstGeom prst="rect">
            <a:avLst/>
          </a:prstGeom>
        </p:spPr>
      </p:pic>
      <p:sp>
        <p:nvSpPr>
          <p:cNvPr id="46" name="文本框 45"/>
          <p:cNvSpPr txBox="1"/>
          <p:nvPr/>
        </p:nvSpPr>
        <p:spPr>
          <a:xfrm>
            <a:off x="766445" y="3558540"/>
            <a:ext cx="2741930" cy="645160"/>
          </a:xfrm>
          <a:prstGeom prst="rect">
            <a:avLst/>
          </a:prstGeom>
          <a:noFill/>
        </p:spPr>
        <p:txBody>
          <a:bodyPr wrap="square" rtlCol="0">
            <a:spAutoFit/>
          </a:bodyPr>
          <a:lstStyle/>
          <a:p>
            <a:r>
              <a:rPr lang="en-US" altLang="zh-CN"/>
              <a:t>    </a:t>
            </a:r>
            <a:r>
              <a:rPr lang="zh-CN" altLang="en-US"/>
              <a:t>通过数据收集得到紫金港区域的单车热力图</a:t>
            </a:r>
            <a:r>
              <a:rPr lang="en-US" altLang="zh-CN"/>
              <a:t> </a:t>
            </a:r>
            <a:endParaRPr lang="zh-CN" altLang="en-US"/>
          </a:p>
        </p:txBody>
      </p:sp>
      <p:sp>
        <p:nvSpPr>
          <p:cNvPr id="50" name="文本框 49"/>
          <p:cNvSpPr txBox="1"/>
          <p:nvPr/>
        </p:nvSpPr>
        <p:spPr>
          <a:xfrm>
            <a:off x="8480425" y="3649980"/>
            <a:ext cx="3479165" cy="645160"/>
          </a:xfrm>
          <a:prstGeom prst="rect">
            <a:avLst/>
          </a:prstGeom>
          <a:noFill/>
        </p:spPr>
        <p:txBody>
          <a:bodyPr wrap="square" rtlCol="0">
            <a:spAutoFit/>
          </a:bodyPr>
          <a:lstStyle/>
          <a:p>
            <a:r>
              <a:rPr lang="en-US" altLang="zh-CN"/>
              <a:t>  </a:t>
            </a:r>
            <a:r>
              <a:rPr lang="zh-CN"/>
              <a:t>利用层次分析法，将各类地理因素叠加得到最终的</a:t>
            </a:r>
            <a:r>
              <a:rPr lang="en-US" altLang="zh-CN"/>
              <a:t>P/M.F</a:t>
            </a:r>
            <a:r>
              <a:rPr lang="zh-CN" altLang="en-US"/>
              <a:t>分区</a:t>
            </a:r>
          </a:p>
        </p:txBody>
      </p:sp>
      <p:pic>
        <p:nvPicPr>
          <p:cNvPr id="54" name="图片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5398135" y="3585210"/>
            <a:ext cx="1680845" cy="3080385"/>
          </a:xfrm>
          <a:prstGeom prst="rect">
            <a:avLst/>
          </a:prstGeom>
        </p:spPr>
      </p:pic>
      <p:sp>
        <p:nvSpPr>
          <p:cNvPr id="36" name="文本框 35"/>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BEBA8EAE-BF5A-486C-A8C5-ECC9F3942E4B}">
                <a14:imgProps xmlns:a14="http://schemas.microsoft.com/office/drawing/2010/main">
                  <a14:imgLayer r:embed="rId3">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中期回顾</a:t>
            </a:r>
          </a:p>
        </p:txBody>
      </p:sp>
      <p:sp>
        <p:nvSpPr>
          <p:cNvPr id="5" name="文本框 4"/>
          <p:cNvSpPr txBox="1"/>
          <p:nvPr/>
        </p:nvSpPr>
        <p:spPr>
          <a:xfrm>
            <a:off x="429154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162320" y="1174536"/>
            <a:ext cx="5915660" cy="4508927"/>
            <a:chOff x="4533560" y="972711"/>
            <a:chExt cx="5915660" cy="4508927"/>
          </a:xfrm>
        </p:grpSpPr>
        <p:sp>
          <p:nvSpPr>
            <p:cNvPr id="16" name="文本框 15"/>
            <p:cNvSpPr txBox="1"/>
            <p:nvPr/>
          </p:nvSpPr>
          <p:spPr>
            <a:xfrm>
              <a:off x="6560582" y="972711"/>
              <a:ext cx="2087431"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700" b="1" i="0" u="none" strike="noStrike" kern="1200" cap="none" spc="0" normalizeH="0" baseline="0" noProof="0" dirty="0">
                  <a:ln>
                    <a:noFill/>
                  </a:ln>
                  <a:solidFill>
                    <a:schemeClr val="bg1">
                      <a:lumMod val="75000"/>
                    </a:schemeClr>
                  </a:solidFill>
                  <a:effectLst/>
                  <a:uLnTx/>
                  <a:uFillTx/>
                  <a:latin typeface="Berlin Sans FB Demi" panose="020E0802020502020306" pitchFamily="34" charset="0"/>
                  <a:ea typeface="方正宋刻本秀楷简体" panose="02000000000000000000" pitchFamily="2" charset="-122"/>
                  <a:cs typeface="+mn-cs"/>
                </a:rPr>
                <a:t>2</a:t>
              </a:r>
              <a:endParaRPr kumimoji="0" lang="zh-CN" altLang="en-US" sz="28700" b="1" i="0" u="none" strike="noStrike" kern="1200" cap="none" spc="0" normalizeH="0" baseline="0" noProof="0" dirty="0">
                <a:ln>
                  <a:noFill/>
                </a:ln>
                <a:solidFill>
                  <a:schemeClr val="bg1">
                    <a:lumMod val="75000"/>
                  </a:schemeClr>
                </a:solidFill>
                <a:effectLst/>
                <a:uLnTx/>
                <a:uFillTx/>
                <a:latin typeface="Berlin Sans FB Demi" panose="020E0802020502020306" pitchFamily="34" charset="0"/>
                <a:ea typeface="方正宋刻本秀楷简体" panose="02000000000000000000" pitchFamily="2" charset="-122"/>
                <a:cs typeface="+mn-cs"/>
              </a:endParaRPr>
            </a:p>
          </p:txBody>
        </p:sp>
        <p:sp>
          <p:nvSpPr>
            <p:cNvPr id="17" name="文本框 16"/>
            <p:cNvSpPr txBox="1"/>
            <p:nvPr/>
          </p:nvSpPr>
          <p:spPr>
            <a:xfrm>
              <a:off x="5083470" y="287502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18" name="文本框 17"/>
            <p:cNvSpPr txBox="1"/>
            <p:nvPr/>
          </p:nvSpPr>
          <p:spPr>
            <a:xfrm>
              <a:off x="4533560" y="3576846"/>
              <a:ext cx="591566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Establishment of Mathematical Mode</a:t>
              </a:r>
            </a:p>
          </p:txBody>
        </p:sp>
      </p:grp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9" name="文本框 8"/>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pic>
        <p:nvPicPr>
          <p:cNvPr id="41" name="图片 40" descr="303b32313536363032393bc6efd7d4d0d0b3b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7375" y="4560570"/>
            <a:ext cx="914400" cy="914400"/>
          </a:xfrm>
          <a:prstGeom prst="rect">
            <a:avLst/>
          </a:prstGeom>
        </p:spPr>
      </p:pic>
      <p:pic>
        <p:nvPicPr>
          <p:cNvPr id="42" name="图片 41" descr="32313534373533373b32313534373532343bcda3b3b5b3a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7140" y="1227455"/>
            <a:ext cx="914400" cy="914400"/>
          </a:xfrm>
          <a:prstGeom prst="rect">
            <a:avLst/>
          </a:prstGeom>
        </p:spPr>
      </p:pic>
      <p:cxnSp>
        <p:nvCxnSpPr>
          <p:cNvPr id="43" name="直接箭头连接符 42"/>
          <p:cNvCxnSpPr/>
          <p:nvPr/>
        </p:nvCxnSpPr>
        <p:spPr>
          <a:xfrm flipV="1">
            <a:off x="3273425" y="2632075"/>
            <a:ext cx="2893060" cy="1987550"/>
          </a:xfrm>
          <a:prstGeom prst="straightConnector1">
            <a:avLst/>
          </a:prstGeom>
          <a:ln w="66675">
            <a:tailEnd type="arrow"/>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1255395" y="4977130"/>
            <a:ext cx="2339975" cy="719455"/>
            <a:chOff x="2232" y="7630"/>
            <a:chExt cx="3685" cy="1133"/>
          </a:xfrm>
        </p:grpSpPr>
        <p:sp>
          <p:nvSpPr>
            <p:cNvPr id="45" name="椭圆 44"/>
            <p:cNvSpPr/>
            <p:nvPr/>
          </p:nvSpPr>
          <p:spPr>
            <a:xfrm>
              <a:off x="2232" y="8210"/>
              <a:ext cx="3685" cy="553"/>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232" y="7630"/>
              <a:ext cx="1170" cy="727"/>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y</a:t>
              </a:r>
              <a:r>
                <a:rPr lang="zh-CN" altLang="en-US" sz="2400" dirty="0">
                  <a:latin typeface="黑体" panose="02010609060101010101" pitchFamily="49" charset="-122"/>
                  <a:ea typeface="黑体" panose="02010609060101010101" pitchFamily="49" charset="-122"/>
                </a:rPr>
                <a:t>米</a:t>
              </a:r>
            </a:p>
          </p:txBody>
        </p:sp>
      </p:grpSp>
      <p:pic>
        <p:nvPicPr>
          <p:cNvPr id="47" name="图片 46" descr="303b32303139323639363bd7d4d0d0b3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41295" y="4872990"/>
            <a:ext cx="914400" cy="914400"/>
          </a:xfrm>
          <a:prstGeom prst="rect">
            <a:avLst/>
          </a:prstGeom>
        </p:spPr>
      </p:pic>
      <p:grpSp>
        <p:nvGrpSpPr>
          <p:cNvPr id="48" name="组合 47"/>
          <p:cNvGrpSpPr/>
          <p:nvPr/>
        </p:nvGrpSpPr>
        <p:grpSpPr>
          <a:xfrm>
            <a:off x="3613150" y="3861435"/>
            <a:ext cx="2553335" cy="792480"/>
            <a:chOff x="5945" y="5873"/>
            <a:chExt cx="4021" cy="1248"/>
          </a:xfrm>
        </p:grpSpPr>
        <p:sp>
          <p:nvSpPr>
            <p:cNvPr id="49" name="文本框 48"/>
            <p:cNvSpPr txBox="1"/>
            <p:nvPr/>
          </p:nvSpPr>
          <p:spPr>
            <a:xfrm>
              <a:off x="7926" y="6394"/>
              <a:ext cx="2040" cy="727"/>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x</a:t>
              </a:r>
              <a:r>
                <a:rPr lang="zh-CN" altLang="en-US" sz="2400" dirty="0">
                  <a:latin typeface="黑体" panose="02010609060101010101" pitchFamily="49" charset="-122"/>
                  <a:ea typeface="黑体" panose="02010609060101010101" pitchFamily="49" charset="-122"/>
                </a:rPr>
                <a:t>米</a:t>
              </a:r>
            </a:p>
          </p:txBody>
        </p:sp>
        <p:sp>
          <p:nvSpPr>
            <p:cNvPr id="50" name="左大括号 49"/>
            <p:cNvSpPr/>
            <p:nvPr/>
          </p:nvSpPr>
          <p:spPr>
            <a:xfrm rot="14040000">
              <a:off x="7661" y="4157"/>
              <a:ext cx="505" cy="3938"/>
            </a:xfrm>
            <a:prstGeom prst="leftBrace">
              <a:avLst>
                <a:gd name="adj1" fmla="val 8333"/>
                <a:gd name="adj2" fmla="val 50233"/>
              </a:avLst>
            </a:prstGeom>
            <a:ln w="28575" cmpd="sng">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51" name="图片 50" descr="303b32303139323639363bd7d4d0d0b3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7140" y="583565"/>
            <a:ext cx="914400" cy="914400"/>
          </a:xfrm>
          <a:prstGeom prst="rect">
            <a:avLst/>
          </a:prstGeom>
        </p:spPr>
      </p:pic>
      <p:pic>
        <p:nvPicPr>
          <p:cNvPr id="52" name="图片 51" descr="32303038313137363b32303131373337373bc8cb"/>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7375" y="4560570"/>
            <a:ext cx="1136015" cy="1136015"/>
          </a:xfrm>
          <a:prstGeom prst="rect">
            <a:avLst/>
          </a:prstGeom>
        </p:spPr>
      </p:pic>
      <p:grpSp>
        <p:nvGrpSpPr>
          <p:cNvPr id="53" name="组合 52"/>
          <p:cNvGrpSpPr/>
          <p:nvPr/>
        </p:nvGrpSpPr>
        <p:grpSpPr>
          <a:xfrm>
            <a:off x="6166485" y="1066800"/>
            <a:ext cx="1235710" cy="1795780"/>
            <a:chOff x="9966" y="1472"/>
            <a:chExt cx="1946" cy="2828"/>
          </a:xfrm>
        </p:grpSpPr>
        <p:pic>
          <p:nvPicPr>
            <p:cNvPr id="54" name="图片 53" descr="32313534363735323b32313534363733323bb5d8b5e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66" y="1472"/>
              <a:ext cx="1946" cy="1946"/>
            </a:xfrm>
            <a:prstGeom prst="rect">
              <a:avLst/>
            </a:prstGeom>
          </p:spPr>
        </p:pic>
        <p:sp>
          <p:nvSpPr>
            <p:cNvPr id="55" name="文本框 54"/>
            <p:cNvSpPr txBox="1"/>
            <p:nvPr/>
          </p:nvSpPr>
          <p:spPr>
            <a:xfrm>
              <a:off x="10037" y="3573"/>
              <a:ext cx="1803" cy="72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目的地</a:t>
              </a:r>
            </a:p>
          </p:txBody>
        </p:sp>
      </p:grpSp>
      <p:grpSp>
        <p:nvGrpSpPr>
          <p:cNvPr id="56" name="组合 55"/>
          <p:cNvGrpSpPr/>
          <p:nvPr/>
        </p:nvGrpSpPr>
        <p:grpSpPr>
          <a:xfrm>
            <a:off x="1958492" y="5696582"/>
            <a:ext cx="1514335" cy="1179312"/>
            <a:chOff x="2182" y="8082"/>
            <a:chExt cx="2879" cy="2302"/>
          </a:xfrm>
        </p:grpSpPr>
        <p:pic>
          <p:nvPicPr>
            <p:cNvPr id="57" name="图片 56" descr="32303036343138353b32303037313631303bb5d8b5e3"/>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30" y="8082"/>
              <a:ext cx="1440" cy="1440"/>
            </a:xfrm>
            <a:prstGeom prst="rect">
              <a:avLst/>
            </a:prstGeom>
          </p:spPr>
        </p:pic>
        <p:sp>
          <p:nvSpPr>
            <p:cNvPr id="58" name="文本框 57"/>
            <p:cNvSpPr txBox="1"/>
            <p:nvPr/>
          </p:nvSpPr>
          <p:spPr>
            <a:xfrm>
              <a:off x="2182" y="9483"/>
              <a:ext cx="2879" cy="901"/>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起点</a:t>
              </a:r>
            </a:p>
          </p:txBody>
        </p:sp>
      </p:grpSp>
      <p:sp>
        <p:nvSpPr>
          <p:cNvPr id="59" name="文本框 58"/>
          <p:cNvSpPr txBox="1"/>
          <p:nvPr/>
        </p:nvSpPr>
        <p:spPr>
          <a:xfrm>
            <a:off x="651510" y="1275715"/>
            <a:ext cx="2621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2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9" name="文本框 8"/>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中期回顾</a:t>
            </a:r>
          </a:p>
        </p:txBody>
      </p:sp>
      <p:sp>
        <p:nvSpPr>
          <p:cNvPr id="12" name="文本框 11"/>
          <p:cNvSpPr txBox="1"/>
          <p:nvPr/>
        </p:nvSpPr>
        <p:spPr>
          <a:xfrm>
            <a:off x="429154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15" name="文本框 14"/>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par>
                                <p:cTn id="8" presetID="3" presetClass="entr" presetSubtype="1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blinds(horizontal)">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blinds(horizontal)">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p:cTn id="20" dur="500" fill="hold"/>
                                        <p:tgtEl>
                                          <p:spTgt spid="43"/>
                                        </p:tgtEl>
                                        <p:attrNameLst>
                                          <p:attrName>ppt_w</p:attrName>
                                        </p:attrNameLst>
                                      </p:cBhvr>
                                      <p:tavLst>
                                        <p:tav tm="0">
                                          <p:val>
                                            <p:fltVal val="0"/>
                                          </p:val>
                                        </p:tav>
                                        <p:tav tm="100000">
                                          <p:val>
                                            <p:strVal val="#ppt_w"/>
                                          </p:val>
                                        </p:tav>
                                      </p:tavLst>
                                    </p:anim>
                                    <p:anim calcmode="lin" valueType="num">
                                      <p:cBhvr>
                                        <p:cTn id="21"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8" presetClass="entr" presetSubtype="16" fill="hold" nodeType="clickEffect">
                                  <p:stCondLst>
                                    <p:cond delay="0"/>
                                  </p:stCondLst>
                                  <p:childTnLst>
                                    <p:set>
                                      <p:cBhvr>
                                        <p:cTn id="25" dur="500" fill="hold">
                                          <p:stCondLst>
                                            <p:cond delay="0"/>
                                          </p:stCondLst>
                                        </p:cTn>
                                        <p:tgtEl>
                                          <p:spTgt spid="44"/>
                                        </p:tgtEl>
                                        <p:attrNameLst>
                                          <p:attrName>style.visibility</p:attrName>
                                        </p:attrNameLst>
                                      </p:cBhvr>
                                      <p:to>
                                        <p:strVal val="visible"/>
                                      </p:to>
                                    </p:set>
                                    <p:animEffect transition="in" filter="diamond(in)">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nodeType="clickEffect">
                                  <p:stCondLst>
                                    <p:cond delay="0"/>
                                  </p:stCondLst>
                                  <p:childTnLst>
                                    <p:set>
                                      <p:cBhvr>
                                        <p:cTn id="30" dur="500" fill="hold">
                                          <p:stCondLst>
                                            <p:cond delay="0"/>
                                          </p:stCondLst>
                                        </p:cTn>
                                        <p:tgtEl>
                                          <p:spTgt spid="47"/>
                                        </p:tgtEl>
                                        <p:attrNameLst>
                                          <p:attrName>style.visibility</p:attrName>
                                        </p:attrNameLst>
                                      </p:cBhvr>
                                      <p:to>
                                        <p:strVal val="visible"/>
                                      </p:to>
                                    </p:set>
                                    <p:animEffect transition="in" filter="diamond(in)">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blinds(horizontal)">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nodeType="clickEffect">
                                  <p:stCondLst>
                                    <p:cond delay="0"/>
                                  </p:stCondLst>
                                  <p:childTnLst>
                                    <p:anim calcmode="lin" valueType="num">
                                      <p:cBhvr additive="base">
                                        <p:cTn id="40" dur="500"/>
                                        <p:tgtEl>
                                          <p:spTgt spid="44"/>
                                        </p:tgtEl>
                                        <p:attrNameLst>
                                          <p:attrName>ppt_y</p:attrName>
                                        </p:attrNameLst>
                                      </p:cBhvr>
                                      <p:tavLst>
                                        <p:tav tm="0">
                                          <p:val>
                                            <p:strVal val="#ppt_y"/>
                                          </p:val>
                                        </p:tav>
                                        <p:tav tm="100000">
                                          <p:val>
                                            <p:strVal val="#ppt_y+#ppt_h*1.125000"/>
                                          </p:val>
                                        </p:tav>
                                      </p:tavLst>
                                    </p:anim>
                                    <p:animEffect transition="out" filter="wipe(down)">
                                      <p:cBhvr>
                                        <p:cTn id="41" dur="500"/>
                                        <p:tgtEl>
                                          <p:spTgt spid="44"/>
                                        </p:tgtEl>
                                      </p:cBhvr>
                                    </p:animEffect>
                                    <p:set>
                                      <p:cBhvr>
                                        <p:cTn id="42" dur="1" fill="hold">
                                          <p:stCondLst>
                                            <p:cond delay="499"/>
                                          </p:stCondLst>
                                        </p:cTn>
                                        <p:tgtEl>
                                          <p:spTgt spid="44"/>
                                        </p:tgtEl>
                                        <p:attrNameLst>
                                          <p:attrName>style.visibility</p:attrName>
                                        </p:attrNameLst>
                                      </p:cBhvr>
                                      <p:to>
                                        <p:strVal val="hidden"/>
                                      </p:to>
                                    </p:set>
                                  </p:childTnLst>
                                </p:cTn>
                              </p:par>
                              <p:par>
                                <p:cTn id="43" presetID="12" presetClass="exit" presetSubtype="4" fill="hold" nodeType="withEffect">
                                  <p:stCondLst>
                                    <p:cond delay="0"/>
                                  </p:stCondLst>
                                  <p:childTnLst>
                                    <p:anim calcmode="lin" valueType="num">
                                      <p:cBhvr additive="base">
                                        <p:cTn id="44" dur="500"/>
                                        <p:tgtEl>
                                          <p:spTgt spid="47"/>
                                        </p:tgtEl>
                                        <p:attrNameLst>
                                          <p:attrName>ppt_y</p:attrName>
                                        </p:attrNameLst>
                                      </p:cBhvr>
                                      <p:tavLst>
                                        <p:tav tm="0">
                                          <p:val>
                                            <p:strVal val="#ppt_y"/>
                                          </p:val>
                                        </p:tav>
                                        <p:tav tm="100000">
                                          <p:val>
                                            <p:strVal val="#ppt_y+#ppt_h*1.125000"/>
                                          </p:val>
                                        </p:tav>
                                      </p:tavLst>
                                    </p:anim>
                                    <p:animEffect transition="out" filter="wipe(down)">
                                      <p:cBhvr>
                                        <p:cTn id="45" dur="500"/>
                                        <p:tgtEl>
                                          <p:spTgt spid="47"/>
                                        </p:tgtEl>
                                      </p:cBhvr>
                                    </p:animEffect>
                                    <p:set>
                                      <p:cBhvr>
                                        <p:cTn id="46" dur="1" fill="hold">
                                          <p:stCondLst>
                                            <p:cond delay="499"/>
                                          </p:stCondLst>
                                        </p:cTn>
                                        <p:tgtEl>
                                          <p:spTgt spid="47"/>
                                        </p:tgtEl>
                                        <p:attrNameLst>
                                          <p:attrName>style.visibility</p:attrName>
                                        </p:attrNameLst>
                                      </p:cBhvr>
                                      <p:to>
                                        <p:strVal val="hidden"/>
                                      </p:to>
                                    </p:set>
                                  </p:childTnLst>
                                </p:cTn>
                              </p:par>
                              <p:par>
                                <p:cTn id="47" presetID="12" presetClass="exit" presetSubtype="4" fill="hold" nodeType="withEffect">
                                  <p:stCondLst>
                                    <p:cond delay="0"/>
                                  </p:stCondLst>
                                  <p:childTnLst>
                                    <p:anim calcmode="lin" valueType="num">
                                      <p:cBhvr additive="base">
                                        <p:cTn id="48" dur="500"/>
                                        <p:tgtEl>
                                          <p:spTgt spid="52"/>
                                        </p:tgtEl>
                                        <p:attrNameLst>
                                          <p:attrName>ppt_y</p:attrName>
                                        </p:attrNameLst>
                                      </p:cBhvr>
                                      <p:tavLst>
                                        <p:tav tm="0">
                                          <p:val>
                                            <p:strVal val="#ppt_y"/>
                                          </p:val>
                                        </p:tav>
                                        <p:tav tm="100000">
                                          <p:val>
                                            <p:strVal val="#ppt_y+#ppt_h*1.125000"/>
                                          </p:val>
                                        </p:tav>
                                      </p:tavLst>
                                    </p:anim>
                                    <p:animEffect transition="out" filter="wipe(down)">
                                      <p:cBhvr>
                                        <p:cTn id="49" dur="500"/>
                                        <p:tgtEl>
                                          <p:spTgt spid="52"/>
                                        </p:tgtEl>
                                      </p:cBhvr>
                                    </p:animEffect>
                                    <p:set>
                                      <p:cBhvr>
                                        <p:cTn id="50" dur="1" fill="hold">
                                          <p:stCondLst>
                                            <p:cond delay="499"/>
                                          </p:stCondLst>
                                        </p:cTn>
                                        <p:tgtEl>
                                          <p:spTgt spid="52"/>
                                        </p:tgtEl>
                                        <p:attrNameLst>
                                          <p:attrName>style.visibility</p:attrName>
                                        </p:attrNameLst>
                                      </p:cBhvr>
                                      <p:to>
                                        <p:strVal val="hidden"/>
                                      </p:to>
                                    </p:set>
                                  </p:childTnLst>
                                </p:cTn>
                              </p:par>
                            </p:childTnLst>
                          </p:cTn>
                        </p:par>
                        <p:par>
                          <p:cTn id="51" fill="hold">
                            <p:stCondLst>
                              <p:cond delay="500"/>
                            </p:stCondLst>
                            <p:childTnLst>
                              <p:par>
                                <p:cTn id="52" presetID="2" presetClass="entr" presetSubtype="4" fill="hold" nodeType="after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fill="hold"/>
                                        <p:tgtEl>
                                          <p:spTgt spid="41"/>
                                        </p:tgtEl>
                                        <p:attrNameLst>
                                          <p:attrName>ppt_x</p:attrName>
                                        </p:attrNameLst>
                                      </p:cBhvr>
                                      <p:tavLst>
                                        <p:tav tm="0">
                                          <p:val>
                                            <p:strVal val="#ppt_x"/>
                                          </p:val>
                                        </p:tav>
                                        <p:tav tm="100000">
                                          <p:val>
                                            <p:strVal val="#ppt_x"/>
                                          </p:val>
                                        </p:tav>
                                      </p:tavLst>
                                    </p:anim>
                                    <p:anim calcmode="lin" valueType="num">
                                      <p:cBhvr additive="base">
                                        <p:cTn id="5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nodeType="clickEffect">
                                  <p:stCondLst>
                                    <p:cond delay="0"/>
                                  </p:stCondLst>
                                  <p:childTnLst>
                                    <p:animMotion origin="layout" path="M 0.050625 -0.0491667 L 0.288646 -0.410833 " pathEditMode="relative" ptsTypes="">
                                      <p:cBhvr>
                                        <p:cTn id="59" dur="2000" fill="hold"/>
                                        <p:tgtEl>
                                          <p:spTgt spid="41"/>
                                        </p:tgtEl>
                                        <p:attrNameLst>
                                          <p:attrName>ppt_x</p:attrName>
                                          <p:attrName>ppt_y</p:attrName>
                                        </p:attrNameLst>
                                      </p:cBhvr>
                                    </p:animMotion>
                                  </p:childTnLst>
                                </p:cTn>
                              </p:par>
                              <p:par>
                                <p:cTn id="60" presetID="22" presetClass="exit" presetSubtype="4" fill="hold" nodeType="withEffect">
                                  <p:stCondLst>
                                    <p:cond delay="0"/>
                                  </p:stCondLst>
                                  <p:childTnLst>
                                    <p:animEffect transition="out" filter="wipe(down)">
                                      <p:cBhvr>
                                        <p:cTn id="61" dur="500"/>
                                        <p:tgtEl>
                                          <p:spTgt spid="43"/>
                                        </p:tgtEl>
                                      </p:cBhvr>
                                    </p:animEffect>
                                    <p:set>
                                      <p:cBhvr>
                                        <p:cTn id="62" dur="1" fill="hold">
                                          <p:stCondLst>
                                            <p:cond delay="499"/>
                                          </p:stCondLst>
                                        </p:cTn>
                                        <p:tgtEl>
                                          <p:spTgt spid="43"/>
                                        </p:tgtEl>
                                        <p:attrNameLst>
                                          <p:attrName>style.visibility</p:attrName>
                                        </p:attrNameLst>
                                      </p:cBhvr>
                                      <p:to>
                                        <p:strVal val="hidden"/>
                                      </p:to>
                                    </p:set>
                                  </p:childTnLst>
                                </p:cTn>
                              </p:par>
                              <p:par>
                                <p:cTn id="63" presetID="22" presetClass="exit" presetSubtype="4" fill="hold" nodeType="withEffect">
                                  <p:stCondLst>
                                    <p:cond delay="0"/>
                                  </p:stCondLst>
                                  <p:childTnLst>
                                    <p:animEffect transition="out" filter="wipe(down)">
                                      <p:cBhvr>
                                        <p:cTn id="64" dur="500"/>
                                        <p:tgtEl>
                                          <p:spTgt spid="48"/>
                                        </p:tgtEl>
                                      </p:cBhvr>
                                    </p:animEffect>
                                    <p:set>
                                      <p:cBhvr>
                                        <p:cTn id="65" dur="1" fill="hold">
                                          <p:stCondLst>
                                            <p:cond delay="499"/>
                                          </p:stCondLst>
                                        </p:cTn>
                                        <p:tgtEl>
                                          <p:spTgt spid="4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 presetClass="exit" presetSubtype="32" fill="hold" nodeType="clickEffect">
                                  <p:stCondLst>
                                    <p:cond delay="0"/>
                                  </p:stCondLst>
                                  <p:childTnLst>
                                    <p:animEffect transition="out" filter="box(out)">
                                      <p:cBhvr>
                                        <p:cTn id="69" dur="500"/>
                                        <p:tgtEl>
                                          <p:spTgt spid="53"/>
                                        </p:tgtEl>
                                      </p:cBhvr>
                                    </p:animEffect>
                                    <p:set>
                                      <p:cBhvr>
                                        <p:cTn id="70" dur="1" fill="hold">
                                          <p:stCondLst>
                                            <p:cond delay="500"/>
                                          </p:stCondLst>
                                        </p:cTn>
                                        <p:tgtEl>
                                          <p:spTgt spid="53"/>
                                        </p:tgtEl>
                                        <p:attrNameLst>
                                          <p:attrName>style.visibility</p:attrName>
                                        </p:attrNameLst>
                                      </p:cBhvr>
                                      <p:to>
                                        <p:strVal val="hidden"/>
                                      </p:to>
                                    </p:set>
                                  </p:childTnLst>
                                </p:cTn>
                              </p:par>
                            </p:childTnLst>
                          </p:cTn>
                        </p:par>
                        <p:par>
                          <p:cTn id="71" fill="hold">
                            <p:stCondLst>
                              <p:cond delay="501"/>
                            </p:stCondLst>
                            <p:childTnLst>
                              <p:par>
                                <p:cTn id="72" presetID="3" presetClass="entr" presetSubtype="10" fill="hold"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blinds(horizontal)">
                                      <p:cBhvr>
                                        <p:cTn id="74" dur="500"/>
                                        <p:tgtEl>
                                          <p:spTgt spid="42"/>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4"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p:tgtEl>
                                          <p:spTgt spid="51"/>
                                        </p:tgtEl>
                                        <p:attrNameLst>
                                          <p:attrName>ppt_y</p:attrName>
                                        </p:attrNameLst>
                                      </p:cBhvr>
                                      <p:tavLst>
                                        <p:tav tm="0">
                                          <p:val>
                                            <p:strVal val="#ppt_y+#ppt_h*1.125000"/>
                                          </p:val>
                                        </p:tav>
                                        <p:tav tm="100000">
                                          <p:val>
                                            <p:strVal val="#ppt_y"/>
                                          </p:val>
                                        </p:tav>
                                      </p:tavLst>
                                    </p:anim>
                                    <p:animEffect transition="in" filter="wipe(up)">
                                      <p:cBhvr>
                                        <p:cTn id="80" dur="500"/>
                                        <p:tgtEl>
                                          <p:spTgt spid="51"/>
                                        </p:tgtEl>
                                      </p:cBhvr>
                                    </p:animEffect>
                                  </p:childTnLst>
                                </p:cTn>
                              </p:par>
                              <p:par>
                                <p:cTn id="81" presetID="2" presetClass="exit" presetSubtype="4" fill="hold" nodeType="withEffect">
                                  <p:stCondLst>
                                    <p:cond delay="0"/>
                                  </p:stCondLst>
                                  <p:childTnLst>
                                    <p:anim calcmode="lin" valueType="num">
                                      <p:cBhvr additive="base">
                                        <p:cTn id="82" dur="500"/>
                                        <p:tgtEl>
                                          <p:spTgt spid="41"/>
                                        </p:tgtEl>
                                        <p:attrNameLst>
                                          <p:attrName>ppt_x</p:attrName>
                                        </p:attrNameLst>
                                      </p:cBhvr>
                                      <p:tavLst>
                                        <p:tav tm="0">
                                          <p:val>
                                            <p:strVal val="ppt_x"/>
                                          </p:val>
                                        </p:tav>
                                        <p:tav tm="100000">
                                          <p:val>
                                            <p:strVal val="ppt_x"/>
                                          </p:val>
                                        </p:tav>
                                      </p:tavLst>
                                    </p:anim>
                                    <p:anim calcmode="lin" valueType="num">
                                      <p:cBhvr additive="base">
                                        <p:cTn id="83" dur="500"/>
                                        <p:tgtEl>
                                          <p:spTgt spid="41"/>
                                        </p:tgtEl>
                                        <p:attrNameLst>
                                          <p:attrName>ppt_y</p:attrName>
                                        </p:attrNameLst>
                                      </p:cBhvr>
                                      <p:tavLst>
                                        <p:tav tm="0">
                                          <p:val>
                                            <p:strVal val="ppt_y"/>
                                          </p:val>
                                        </p:tav>
                                        <p:tav tm="100000">
                                          <p:val>
                                            <p:strVal val="1+ppt_h/2"/>
                                          </p:val>
                                        </p:tav>
                                      </p:tavLst>
                                    </p:anim>
                                    <p:set>
                                      <p:cBhvr>
                                        <p:cTn id="84"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pic>
        <p:nvPicPr>
          <p:cNvPr id="9" name="图片 8" descr="32313534373533373b32313534373532343bcda3b3b5b3a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59925" y="2811145"/>
            <a:ext cx="914400" cy="914400"/>
          </a:xfrm>
          <a:prstGeom prst="rect">
            <a:avLst/>
          </a:prstGeom>
        </p:spPr>
      </p:pic>
      <p:pic>
        <p:nvPicPr>
          <p:cNvPr id="12" name="图片 11" descr="32303036343138353b32303037313631303bb5d8b5e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3330" y="5296535"/>
            <a:ext cx="914400" cy="914400"/>
          </a:xfrm>
          <a:prstGeom prst="rect">
            <a:avLst/>
          </a:prstGeom>
        </p:spPr>
      </p:pic>
      <p:grpSp>
        <p:nvGrpSpPr>
          <p:cNvPr id="25" name="组合 24"/>
          <p:cNvGrpSpPr/>
          <p:nvPr/>
        </p:nvGrpSpPr>
        <p:grpSpPr>
          <a:xfrm>
            <a:off x="6155690" y="1099185"/>
            <a:ext cx="1235710" cy="1805305"/>
            <a:chOff x="9966" y="1472"/>
            <a:chExt cx="1946" cy="2843"/>
          </a:xfrm>
        </p:grpSpPr>
        <p:pic>
          <p:nvPicPr>
            <p:cNvPr id="26" name="图片 25" descr="32313534363735323b32313534363733323bb5d8b5e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66" y="1472"/>
              <a:ext cx="1946" cy="1946"/>
            </a:xfrm>
            <a:prstGeom prst="rect">
              <a:avLst/>
            </a:prstGeom>
          </p:spPr>
        </p:pic>
        <p:sp>
          <p:nvSpPr>
            <p:cNvPr id="27" name="文本框 26"/>
            <p:cNvSpPr txBox="1"/>
            <p:nvPr/>
          </p:nvSpPr>
          <p:spPr>
            <a:xfrm>
              <a:off x="10005" y="3588"/>
              <a:ext cx="1803" cy="72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目的地</a:t>
              </a:r>
            </a:p>
          </p:txBody>
        </p:sp>
      </p:grpSp>
      <p:pic>
        <p:nvPicPr>
          <p:cNvPr id="28" name="图片 27" descr="303b32313536363032393bc6efd7d4d0d0b3b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89880" y="1600200"/>
            <a:ext cx="914400" cy="914400"/>
          </a:xfrm>
          <a:prstGeom prst="rect">
            <a:avLst/>
          </a:prstGeom>
        </p:spPr>
      </p:pic>
      <p:sp>
        <p:nvSpPr>
          <p:cNvPr id="29" name="文本框 28"/>
          <p:cNvSpPr txBox="1"/>
          <p:nvPr/>
        </p:nvSpPr>
        <p:spPr>
          <a:xfrm>
            <a:off x="1343025" y="6278880"/>
            <a:ext cx="1828165"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起点</a:t>
            </a:r>
          </a:p>
        </p:txBody>
      </p:sp>
      <p:grpSp>
        <p:nvGrpSpPr>
          <p:cNvPr id="30" name="组合 29"/>
          <p:cNvGrpSpPr/>
          <p:nvPr/>
        </p:nvGrpSpPr>
        <p:grpSpPr>
          <a:xfrm>
            <a:off x="7548245" y="2442845"/>
            <a:ext cx="1824990" cy="1516380"/>
            <a:chOff x="12159" y="3588"/>
            <a:chExt cx="2874" cy="2388"/>
          </a:xfrm>
        </p:grpSpPr>
        <p:cxnSp>
          <p:nvCxnSpPr>
            <p:cNvPr id="31" name="直接箭头连接符 30"/>
            <p:cNvCxnSpPr/>
            <p:nvPr/>
          </p:nvCxnSpPr>
          <p:spPr>
            <a:xfrm>
              <a:off x="12297" y="3588"/>
              <a:ext cx="2736" cy="107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2" name="左大括号 31"/>
            <p:cNvSpPr/>
            <p:nvPr/>
          </p:nvSpPr>
          <p:spPr>
            <a:xfrm rot="17520000">
              <a:off x="13200" y="3464"/>
              <a:ext cx="449" cy="2531"/>
            </a:xfrm>
            <a:prstGeom prst="leftBrace">
              <a:avLst>
                <a:gd name="adj1" fmla="val 37150"/>
                <a:gd name="adj2" fmla="val 49284"/>
              </a:avLst>
            </a:prstGeom>
            <a:ln w="158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文本框 32"/>
            <p:cNvSpPr txBox="1"/>
            <p:nvPr/>
          </p:nvSpPr>
          <p:spPr>
            <a:xfrm>
              <a:off x="12800" y="5249"/>
              <a:ext cx="1059" cy="727"/>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z</a:t>
              </a:r>
              <a:r>
                <a:rPr lang="zh-CN" altLang="en-US" sz="2400" dirty="0">
                  <a:latin typeface="黑体" panose="02010609060101010101" pitchFamily="49" charset="-122"/>
                  <a:ea typeface="黑体" panose="02010609060101010101" pitchFamily="49" charset="-122"/>
                </a:rPr>
                <a:t>米</a:t>
              </a:r>
            </a:p>
          </p:txBody>
        </p:sp>
      </p:grpSp>
      <p:pic>
        <p:nvPicPr>
          <p:cNvPr id="34" name="图片 33" descr="303b32303139323639363bd7d4d0d0b3b5"/>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4280" y="685800"/>
            <a:ext cx="914400" cy="914400"/>
          </a:xfrm>
          <a:prstGeom prst="rect">
            <a:avLst/>
          </a:prstGeom>
        </p:spPr>
      </p:pic>
      <p:sp>
        <p:nvSpPr>
          <p:cNvPr id="15" name="文本框 14"/>
          <p:cNvSpPr txBox="1"/>
          <p:nvPr/>
        </p:nvSpPr>
        <p:spPr>
          <a:xfrm>
            <a:off x="651510" y="1275715"/>
            <a:ext cx="2621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2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18" name="文本框 17"/>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中期回顾</a:t>
            </a:r>
          </a:p>
        </p:txBody>
      </p:sp>
      <p:sp>
        <p:nvSpPr>
          <p:cNvPr id="35" name="文本框 34"/>
          <p:cNvSpPr txBox="1"/>
          <p:nvPr/>
        </p:nvSpPr>
        <p:spPr>
          <a:xfrm>
            <a:off x="429154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36" name="文本框 35"/>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28"/>
                                        </p:tgtEl>
                                        <p:attrNameLst>
                                          <p:attrName>ppt_x</p:attrName>
                                        </p:attrNameLst>
                                      </p:cBhvr>
                                      <p:tavLst>
                                        <p:tav tm="0">
                                          <p:val>
                                            <p:strVal val="ppt_x"/>
                                          </p:val>
                                        </p:tav>
                                        <p:tav tm="100000">
                                          <p:val>
                                            <p:strVal val="ppt_x"/>
                                          </p:val>
                                        </p:tav>
                                      </p:tavLst>
                                    </p:anim>
                                    <p:anim calcmode="lin" valueType="num">
                                      <p:cBhvr additive="base">
                                        <p:cTn id="12" dur="500"/>
                                        <p:tgtEl>
                                          <p:spTgt spid="28"/>
                                        </p:tgtEl>
                                        <p:attrNameLst>
                                          <p:attrName>ppt_y</p:attrName>
                                        </p:attrNameLst>
                                      </p:cBhvr>
                                      <p:tavLst>
                                        <p:tav tm="0">
                                          <p:val>
                                            <p:strVal val="ppt_y"/>
                                          </p:val>
                                        </p:tav>
                                        <p:tav tm="100000">
                                          <p:val>
                                            <p:strVal val="1+ppt_h/2"/>
                                          </p:val>
                                        </p:tav>
                                      </p:tavLst>
                                    </p:anim>
                                    <p:set>
                                      <p:cBhvr>
                                        <p:cTn id="13" dur="1" fill="hold">
                                          <p:stCondLst>
                                            <p:cond delay="499"/>
                                          </p:stCondLst>
                                        </p:cTn>
                                        <p:tgtEl>
                                          <p:spTgt spid="28"/>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ppt_x"/>
                                          </p:val>
                                        </p:tav>
                                        <p:tav tm="100000">
                                          <p:val>
                                            <p:strVal val="#ppt_x"/>
                                          </p:val>
                                        </p:tav>
                                      </p:tavLst>
                                    </p:anim>
                                    <p:anim calcmode="lin" valueType="num">
                                      <p:cBhvr additive="base">
                                        <p:cTn id="17" dur="500" fill="hold"/>
                                        <p:tgtEl>
                                          <p:spTgt spid="34"/>
                                        </p:tgtEl>
                                        <p:attrNameLst>
                                          <p:attrName>ppt_y</p:attrName>
                                        </p:attrNameLst>
                                      </p:cBhvr>
                                      <p:tavLst>
                                        <p:tav tm="0">
                                          <p:val>
                                            <p:strVal val="1+#ppt_h/2"/>
                                          </p:val>
                                        </p:tav>
                                        <p:tav tm="100000">
                                          <p:val>
                                            <p:strVal val="#ppt_y"/>
                                          </p:val>
                                        </p:tav>
                                      </p:tavLst>
                                    </p:anim>
                                  </p:childTnLst>
                                </p:cTn>
                              </p:par>
                              <p:par>
                                <p:cTn id="18" presetID="3" presetClass="exit" presetSubtype="10" fill="hold" nodeType="withEffect">
                                  <p:stCondLst>
                                    <p:cond delay="0"/>
                                  </p:stCondLst>
                                  <p:childTnLst>
                                    <p:animEffect transition="out" filter="blinds(horizontal)">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par>
                                <p:cTn id="21" presetID="3" presetClass="exit" presetSubtype="10" fill="hold" nodeType="withEffect">
                                  <p:stCondLst>
                                    <p:cond delay="0"/>
                                  </p:stCondLst>
                                  <p:childTnLst>
                                    <p:animEffect transition="out" filter="blinds(horizontal)">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20000"/>
          </a:blip>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flipH="1" flipV="1">
            <a:off x="9763692" y="590065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pic>
        <p:nvPicPr>
          <p:cNvPr id="9" name="图片 8" descr="32313534373533373b32313534373532343bcda3b3b5b3a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65005" y="2788920"/>
            <a:ext cx="914400" cy="914400"/>
          </a:xfrm>
          <a:prstGeom prst="rect">
            <a:avLst/>
          </a:prstGeom>
        </p:spPr>
      </p:pic>
      <p:pic>
        <p:nvPicPr>
          <p:cNvPr id="12" name="图片 11" descr="32303036343138353b32303037313631303bb5d8b5e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8410" y="5274310"/>
            <a:ext cx="914400" cy="914400"/>
          </a:xfrm>
          <a:prstGeom prst="rect">
            <a:avLst/>
          </a:prstGeom>
        </p:spPr>
      </p:pic>
      <p:grpSp>
        <p:nvGrpSpPr>
          <p:cNvPr id="15" name="组合 14"/>
          <p:cNvGrpSpPr/>
          <p:nvPr/>
        </p:nvGrpSpPr>
        <p:grpSpPr>
          <a:xfrm>
            <a:off x="6160770" y="1076960"/>
            <a:ext cx="1235710" cy="1738630"/>
            <a:chOff x="9966" y="1472"/>
            <a:chExt cx="1946" cy="2738"/>
          </a:xfrm>
        </p:grpSpPr>
        <p:pic>
          <p:nvPicPr>
            <p:cNvPr id="16" name="图片 15" descr="32313534363735323b32313534363733323bb5d8b5e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66" y="1472"/>
              <a:ext cx="1946" cy="1946"/>
            </a:xfrm>
            <a:prstGeom prst="rect">
              <a:avLst/>
            </a:prstGeom>
          </p:spPr>
        </p:pic>
        <p:sp>
          <p:nvSpPr>
            <p:cNvPr id="17" name="文本框 16"/>
            <p:cNvSpPr txBox="1"/>
            <p:nvPr/>
          </p:nvSpPr>
          <p:spPr>
            <a:xfrm>
              <a:off x="10070" y="3483"/>
              <a:ext cx="1803" cy="727"/>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目的地</a:t>
              </a:r>
            </a:p>
          </p:txBody>
        </p:sp>
      </p:grpSp>
      <p:pic>
        <p:nvPicPr>
          <p:cNvPr id="18" name="图片 17" descr="303b32313536363032393bc6efd7d4d0d0b3b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94960" y="1577975"/>
            <a:ext cx="914400" cy="914400"/>
          </a:xfrm>
          <a:prstGeom prst="rect">
            <a:avLst/>
          </a:prstGeom>
        </p:spPr>
      </p:pic>
      <p:sp>
        <p:nvSpPr>
          <p:cNvPr id="25" name="文本框 24"/>
          <p:cNvSpPr txBox="1"/>
          <p:nvPr/>
        </p:nvSpPr>
        <p:spPr>
          <a:xfrm>
            <a:off x="1348105" y="6256655"/>
            <a:ext cx="1828165"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起点</a:t>
            </a:r>
          </a:p>
        </p:txBody>
      </p:sp>
      <p:grpSp>
        <p:nvGrpSpPr>
          <p:cNvPr id="26" name="组合 25"/>
          <p:cNvGrpSpPr/>
          <p:nvPr/>
        </p:nvGrpSpPr>
        <p:grpSpPr>
          <a:xfrm>
            <a:off x="7553325" y="2420620"/>
            <a:ext cx="1824990" cy="1516380"/>
            <a:chOff x="12159" y="3588"/>
            <a:chExt cx="2874" cy="2388"/>
          </a:xfrm>
        </p:grpSpPr>
        <p:cxnSp>
          <p:nvCxnSpPr>
            <p:cNvPr id="27" name="直接箭头连接符 26"/>
            <p:cNvCxnSpPr/>
            <p:nvPr/>
          </p:nvCxnSpPr>
          <p:spPr>
            <a:xfrm>
              <a:off x="12297" y="3588"/>
              <a:ext cx="2736" cy="107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8" name="左大括号 27"/>
            <p:cNvSpPr/>
            <p:nvPr/>
          </p:nvSpPr>
          <p:spPr>
            <a:xfrm rot="17520000">
              <a:off x="13200" y="3464"/>
              <a:ext cx="449" cy="2531"/>
            </a:xfrm>
            <a:prstGeom prst="leftBrace">
              <a:avLst>
                <a:gd name="adj1" fmla="val 37150"/>
                <a:gd name="adj2" fmla="val 49284"/>
              </a:avLst>
            </a:prstGeom>
            <a:ln w="158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12800" y="5249"/>
              <a:ext cx="1059" cy="727"/>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z</a:t>
              </a:r>
              <a:r>
                <a:rPr lang="zh-CN" altLang="en-US" sz="2400" dirty="0">
                  <a:latin typeface="黑体" panose="02010609060101010101" pitchFamily="49" charset="-122"/>
                  <a:ea typeface="黑体" panose="02010609060101010101" pitchFamily="49" charset="-122"/>
                </a:rPr>
                <a:t>米</a:t>
              </a:r>
            </a:p>
          </p:txBody>
        </p:sp>
      </p:grpSp>
      <p:pic>
        <p:nvPicPr>
          <p:cNvPr id="30" name="图片 29" descr="303b32303139323639363bd7d4d0d0b3b5"/>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79405" y="2929255"/>
            <a:ext cx="914400" cy="914400"/>
          </a:xfrm>
          <a:prstGeom prst="rect">
            <a:avLst/>
          </a:prstGeom>
        </p:spPr>
      </p:pic>
      <p:sp>
        <p:nvSpPr>
          <p:cNvPr id="31" name="文本框 30"/>
          <p:cNvSpPr txBox="1"/>
          <p:nvPr/>
        </p:nvSpPr>
        <p:spPr>
          <a:xfrm>
            <a:off x="651510" y="1275715"/>
            <a:ext cx="2621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2 </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32" name="文本框 31"/>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中期回顾</a:t>
            </a:r>
          </a:p>
        </p:txBody>
      </p:sp>
      <p:sp>
        <p:nvSpPr>
          <p:cNvPr id="33" name="文本框 32"/>
          <p:cNvSpPr txBox="1"/>
          <p:nvPr/>
        </p:nvSpPr>
        <p:spPr>
          <a:xfrm>
            <a:off x="429154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34" name="文本框 33"/>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83335 -0.0177778 L 0.346458 0.0737963 " pathEditMode="relative" rAng="0" ptsTypes="">
                                      <p:cBhvr>
                                        <p:cTn id="6" dur="2000" fill="hold"/>
                                        <p:tgtEl>
                                          <p:spTgt spid="18"/>
                                        </p:tgtEl>
                                        <p:attrNameLst>
                                          <p:attrName>ppt_x</p:attrName>
                                          <p:attrName>ppt_y</p:attrName>
                                        </p:attrNameLst>
                                      </p:cBhvr>
                                      <p:rCtr x="17300" y="4600"/>
                                    </p:animMotion>
                                  </p:childTnLst>
                                </p:cTn>
                              </p:par>
                              <p:par>
                                <p:cTn id="7" presetID="22" presetClass="exit" presetSubtype="4" fill="hold" nodeType="withEffect">
                                  <p:stCondLst>
                                    <p:cond delay="0"/>
                                  </p:stCondLst>
                                  <p:childTnLst>
                                    <p:animEffect transition="out" filter="wipe(down)">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dissolve">
                                      <p:cBhvr>
                                        <p:cTn id="14" dur="500"/>
                                        <p:tgtEl>
                                          <p:spTgt spid="30"/>
                                        </p:tgtEl>
                                      </p:cBhvr>
                                    </p:animEffect>
                                  </p:childTnLst>
                                </p:cTn>
                              </p:par>
                              <p:par>
                                <p:cTn id="15" presetID="12" presetClass="exit" presetSubtype="4" fill="hold" nodeType="withEffect">
                                  <p:stCondLst>
                                    <p:cond delay="0"/>
                                  </p:stCondLst>
                                  <p:childTnLst>
                                    <p:anim calcmode="lin" valueType="num">
                                      <p:cBhvr additive="base">
                                        <p:cTn id="16" dur="500"/>
                                        <p:tgtEl>
                                          <p:spTgt spid="18"/>
                                        </p:tgtEl>
                                        <p:attrNameLst>
                                          <p:attrName>ppt_y</p:attrName>
                                        </p:attrNameLst>
                                      </p:cBhvr>
                                      <p:tavLst>
                                        <p:tav tm="0">
                                          <p:val>
                                            <p:strVal val="#ppt_y"/>
                                          </p:val>
                                        </p:tav>
                                        <p:tav tm="100000">
                                          <p:val>
                                            <p:strVal val="#ppt_y+#ppt_h*1.125000"/>
                                          </p:val>
                                        </p:tav>
                                      </p:tavLst>
                                    </p:anim>
                                    <p:animEffect transition="out" filter="wipe(down)">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extLst>
              <a:ext uri="{BEBA8EAE-BF5A-486C-A8C5-ECC9F3942E4B}">
                <a14:imgProps xmlns:a14="http://schemas.microsoft.com/office/drawing/2010/main">
                  <a14:imgLayer r:embed="rId3">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1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98" y="101911"/>
            <a:ext cx="1663389" cy="48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noProof="0" dirty="0">
                <a:solidFill>
                  <a:prstClr val="white"/>
                </a:solidFill>
                <a:sym typeface="+mn-ea"/>
              </a:rPr>
              <a:t>中期回顾</a:t>
            </a:r>
            <a:endPar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endParaRPr>
          </a:p>
        </p:txBody>
      </p:sp>
      <p:sp>
        <p:nvSpPr>
          <p:cNvPr id="5" name="文本框 4"/>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数学模型建立</a:t>
            </a:r>
          </a:p>
        </p:txBody>
      </p:sp>
      <p:sp>
        <p:nvSpPr>
          <p:cNvPr id="6" name="文本框 5"/>
          <p:cNvSpPr txBox="1"/>
          <p:nvPr/>
        </p:nvSpPr>
        <p:spPr>
          <a:xfrm>
            <a:off x="622078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7" name="文本框 6"/>
          <p:cNvSpPr txBox="1"/>
          <p:nvPr/>
        </p:nvSpPr>
        <p:spPr>
          <a:xfrm>
            <a:off x="8150018" y="158203"/>
            <a:ext cx="1809749"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方正宋刻本秀楷简体" panose="02000000000000000000" pitchFamily="2" charset="-122"/>
                <a:ea typeface="方正宋刻本秀楷简体" panose="02000000000000000000" pitchFamily="2" charset="-122"/>
                <a:cs typeface="+mn-cs"/>
              </a:rPr>
              <a:t>数据分析与实证</a:t>
            </a:r>
          </a:p>
        </p:txBody>
      </p:sp>
      <p:sp>
        <p:nvSpPr>
          <p:cNvPr id="8" name="文本框 7"/>
          <p:cNvSpPr txBox="1"/>
          <p:nvPr/>
        </p:nvSpPr>
        <p:spPr>
          <a:xfrm>
            <a:off x="10079253" y="158203"/>
            <a:ext cx="1809749" cy="368300"/>
          </a:xfrm>
          <a:prstGeom prst="rect">
            <a:avLst/>
          </a:prstGeom>
          <a:noFill/>
        </p:spPr>
        <p:txBody>
          <a:bodyPr wrap="square" rtlCol="0">
            <a:spAutoFit/>
          </a:bodyPr>
          <a:lstStyle/>
          <a:p>
            <a:pPr lvl="0" algn="dist">
              <a:defRPr/>
            </a:pPr>
            <a:r>
              <a:rPr lang="zh-CN" altLang="en-US" b="1" dirty="0">
                <a:solidFill>
                  <a:prstClr val="white"/>
                </a:solidFill>
                <a:latin typeface="方正宋刻本秀楷简体" panose="02000000000000000000" pitchFamily="2" charset="-122"/>
                <a:ea typeface="方正宋刻本秀楷简体" panose="02000000000000000000" pitchFamily="2" charset="-122"/>
              </a:rPr>
              <a:t>优势与潜力</a:t>
            </a: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01951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16047" y="685586"/>
            <a:ext cx="6558634" cy="4120408"/>
            <a:chOff x="4187923" y="-12174"/>
            <a:chExt cx="6558634" cy="4120408"/>
          </a:xfrm>
        </p:grpSpPr>
        <p:sp>
          <p:nvSpPr>
            <p:cNvPr id="16" name="文本框 15"/>
            <p:cNvSpPr txBox="1"/>
            <p:nvPr/>
          </p:nvSpPr>
          <p:spPr>
            <a:xfrm>
              <a:off x="6697443" y="-12174"/>
              <a:ext cx="1539240" cy="31692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0" b="1" i="0" u="none" strike="noStrike" kern="1200" cap="none" spc="0" normalizeH="0" baseline="0" noProof="0" dirty="0">
                  <a:ln>
                    <a:noFill/>
                  </a:ln>
                  <a:solidFill>
                    <a:schemeClr val="bg1">
                      <a:lumMod val="75000"/>
                    </a:schemeClr>
                  </a:solidFill>
                  <a:effectLst/>
                  <a:uLnTx/>
                  <a:uFillTx/>
                  <a:latin typeface="Berlin Sans FB Demi" panose="020E0802020502020306" pitchFamily="34" charset="0"/>
                  <a:ea typeface="方正宋刻本秀楷简体" panose="02000000000000000000" pitchFamily="2" charset="-122"/>
                  <a:cs typeface="+mn-cs"/>
                </a:rPr>
                <a:t>3</a:t>
              </a:r>
            </a:p>
          </p:txBody>
        </p:sp>
        <p:sp>
          <p:nvSpPr>
            <p:cNvPr id="17" name="文本框 16"/>
            <p:cNvSpPr txBox="1"/>
            <p:nvPr/>
          </p:nvSpPr>
          <p:spPr>
            <a:xfrm>
              <a:off x="5083470" y="2875021"/>
              <a:ext cx="476754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计算机模拟</a:t>
              </a:r>
            </a:p>
          </p:txBody>
        </p:sp>
        <p:sp>
          <p:nvSpPr>
            <p:cNvPr id="18" name="文本框 17"/>
            <p:cNvSpPr txBox="1"/>
            <p:nvPr/>
          </p:nvSpPr>
          <p:spPr>
            <a:xfrm>
              <a:off x="4187923" y="3586264"/>
              <a:ext cx="6558634"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Computer simulation</a:t>
              </a:r>
            </a:p>
          </p:txBody>
        </p:sp>
      </p:grp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theme/theme1.xml><?xml version="1.0" encoding="utf-8"?>
<a:theme xmlns:a="http://schemas.openxmlformats.org/drawingml/2006/main" name="1_Office 主题​​">
  <a:themeElements>
    <a:clrScheme name="自定义 12">
      <a:dk1>
        <a:sysClr val="windowText" lastClr="000000"/>
      </a:dk1>
      <a:lt1>
        <a:sysClr val="window" lastClr="FFFFFF"/>
      </a:lt1>
      <a:dk2>
        <a:srgbClr val="44546A"/>
      </a:dk2>
      <a:lt2>
        <a:srgbClr val="E7E6E6"/>
      </a:lt2>
      <a:accent1>
        <a:srgbClr val="0285E8"/>
      </a:accent1>
      <a:accent2>
        <a:srgbClr val="0055C9"/>
      </a:accent2>
      <a:accent3>
        <a:srgbClr val="0F6FC6"/>
      </a:accent3>
      <a:accent4>
        <a:srgbClr val="000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12">
      <a:dk1>
        <a:sysClr val="windowText" lastClr="000000"/>
      </a:dk1>
      <a:lt1>
        <a:sysClr val="window" lastClr="FFFFFF"/>
      </a:lt1>
      <a:dk2>
        <a:srgbClr val="44546A"/>
      </a:dk2>
      <a:lt2>
        <a:srgbClr val="E7E6E6"/>
      </a:lt2>
      <a:accent1>
        <a:srgbClr val="0285E8"/>
      </a:accent1>
      <a:accent2>
        <a:srgbClr val="0055C9"/>
      </a:accent2>
      <a:accent3>
        <a:srgbClr val="0F6FC6"/>
      </a:accent3>
      <a:accent4>
        <a:srgbClr val="000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1158</Words>
  <Application>Microsoft Office PowerPoint</Application>
  <PresentationFormat>宽屏</PresentationFormat>
  <Paragraphs>261</Paragraphs>
  <Slides>21</Slides>
  <Notes>1</Notes>
  <HiddenSlides>0</HiddenSlides>
  <MMClips>2</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21</vt:i4>
      </vt:variant>
    </vt:vector>
  </HeadingPairs>
  <TitlesOfParts>
    <vt:vector size="40" baseType="lpstr">
      <vt:lpstr>Arial</vt:lpstr>
      <vt:lpstr>Tw Cen MT Condensed Extra Bold</vt:lpstr>
      <vt:lpstr>仿宋</vt:lpstr>
      <vt:lpstr>华文中宋</vt:lpstr>
      <vt:lpstr>微软雅黑</vt:lpstr>
      <vt:lpstr>Wingdings</vt:lpstr>
      <vt:lpstr>宋体</vt:lpstr>
      <vt:lpstr>等线</vt:lpstr>
      <vt:lpstr>Cambria Math</vt:lpstr>
      <vt:lpstr>华文隶书</vt:lpstr>
      <vt:lpstr>方正宋刻本秀楷简体</vt:lpstr>
      <vt:lpstr>Berlin Sans FB Demi</vt:lpstr>
      <vt:lpstr>等线 Light</vt:lpstr>
      <vt:lpstr>MStiffHeiHK-UltraBold</vt:lpstr>
      <vt:lpstr>Calibri</vt:lpstr>
      <vt:lpstr>华文新魏</vt:lpstr>
      <vt:lpstr>黑体</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石 奕琛</dc:creator>
  <cp:lastModifiedBy>XLL</cp:lastModifiedBy>
  <cp:revision>47</cp:revision>
  <dcterms:created xsi:type="dcterms:W3CDTF">2020-03-16T01:41:00Z</dcterms:created>
  <dcterms:modified xsi:type="dcterms:W3CDTF">2021-05-20T14:27:34Z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638E14E1F9144D40B0ABD4CD1D702FE8</vt:lpwstr>
  </property>
  <property fmtid="{D5CDD505-2E9C-101B-9397-08002B2CF9AE}" pid="3" name="KSOProductBuildVer">
    <vt:lpwstr>2052-11.1.0.10356</vt:lpwstr>
  </property>
</Properties>
</file>